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7" r:id="rId11"/>
    <p:sldId id="341" r:id="rId12"/>
    <p:sldId id="344" r:id="rId13"/>
    <p:sldId id="345" r:id="rId14"/>
    <p:sldId id="332" r:id="rId15"/>
    <p:sldId id="340" r:id="rId16"/>
    <p:sldId id="556" r:id="rId17"/>
    <p:sldId id="279" r:id="rId18"/>
    <p:sldId id="319" r:id="rId19"/>
    <p:sldId id="555" r:id="rId20"/>
    <p:sldId id="329" r:id="rId21"/>
    <p:sldId id="330" r:id="rId22"/>
    <p:sldId id="346" r:id="rId23"/>
    <p:sldId id="327" r:id="rId24"/>
    <p:sldId id="347" r:id="rId25"/>
    <p:sldId id="320" r:id="rId26"/>
    <p:sldId id="348" r:id="rId27"/>
    <p:sldId id="349" r:id="rId28"/>
    <p:sldId id="352" r:id="rId29"/>
    <p:sldId id="355" r:id="rId30"/>
    <p:sldId id="358" r:id="rId31"/>
    <p:sldId id="353" r:id="rId32"/>
    <p:sldId id="359" r:id="rId33"/>
    <p:sldId id="356" r:id="rId34"/>
    <p:sldId id="328" r:id="rId35"/>
    <p:sldId id="318" r:id="rId36"/>
    <p:sldId id="342" r:id="rId37"/>
    <p:sldId id="343" r:id="rId38"/>
    <p:sldId id="331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550" r:id="rId51"/>
    <p:sldId id="335" r:id="rId52"/>
    <p:sldId id="552" r:id="rId53"/>
    <p:sldId id="334" r:id="rId54"/>
    <p:sldId id="551" r:id="rId55"/>
    <p:sldId id="324" r:id="rId56"/>
    <p:sldId id="325" r:id="rId57"/>
    <p:sldId id="554" r:id="rId58"/>
    <p:sldId id="553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1E1E1E"/>
    <a:srgbClr val="ACDE30"/>
    <a:srgbClr val="3D4D8A"/>
    <a:srgbClr val="2F698E"/>
    <a:srgbClr val="335F8D"/>
    <a:srgbClr val="355D8D"/>
    <a:srgbClr val="414087"/>
    <a:srgbClr val="433C85"/>
    <a:srgbClr val="48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5" autoAdjust="0"/>
    <p:restoredTop sz="94660"/>
  </p:normalViewPr>
  <p:slideViewPr>
    <p:cSldViewPr snapToGrid="0">
      <p:cViewPr>
        <p:scale>
          <a:sx n="75" d="100"/>
          <a:sy n="75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D1666-8CA5-49D1-A8F6-7CDDBF498F8E}" type="slidenum">
              <a:rPr kumimoji="0" lang="en-US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C210F-BE63-4A38-9E6C-4D5D3621AC2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44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1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8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57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52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4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50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33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11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010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51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7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2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12" Type="http://schemas.openxmlformats.org/officeDocument/2006/relationships/image" Target="../media/image38.png"/><Relationship Id="rId2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11" Type="http://schemas.openxmlformats.org/officeDocument/2006/relationships/image" Target="../media/image30.jpeg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3.png"/><Relationship Id="rId18" Type="http://schemas.microsoft.com/office/2007/relationships/hdphoto" Target="../media/hdphoto2.wdp"/><Relationship Id="rId3" Type="http://schemas.openxmlformats.org/officeDocument/2006/relationships/image" Target="../media/image47.png"/><Relationship Id="rId21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microsoft.com/office/2007/relationships/hdphoto" Target="../media/hdphoto7.wdp"/><Relationship Id="rId17" Type="http://schemas.openxmlformats.org/officeDocument/2006/relationships/image" Target="../media/image39.png"/><Relationship Id="rId2" Type="http://schemas.openxmlformats.org/officeDocument/2006/relationships/image" Target="../media/image30.jpe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57.png"/><Relationship Id="rId4" Type="http://schemas.microsoft.com/office/2007/relationships/hdphoto" Target="../media/hdphoto5.wdp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3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12" Type="http://schemas.openxmlformats.org/officeDocument/2006/relationships/image" Target="../media/image59.png"/><Relationship Id="rId17" Type="http://schemas.openxmlformats.org/officeDocument/2006/relationships/image" Target="../media/image46.png"/><Relationship Id="rId2" Type="http://schemas.openxmlformats.org/officeDocument/2006/relationships/image" Target="../media/image30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44.png"/><Relationship Id="rId5" Type="http://schemas.openxmlformats.org/officeDocument/2006/relationships/image" Target="../media/image51.png"/><Relationship Id="rId15" Type="http://schemas.openxmlformats.org/officeDocument/2006/relationships/image" Target="../media/image42.png"/><Relationship Id="rId10" Type="http://schemas.openxmlformats.org/officeDocument/2006/relationships/image" Target="../media/image58.png"/><Relationship Id="rId4" Type="http://schemas.openxmlformats.org/officeDocument/2006/relationships/image" Target="../media/image50.jpeg"/><Relationship Id="rId9" Type="http://schemas.openxmlformats.org/officeDocument/2006/relationships/image" Target="../media/image56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6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4B7B3-97F8-13F3-5DF0-7FA51A700CF4}"/>
              </a:ext>
            </a:extLst>
          </p:cNvPr>
          <p:cNvGrpSpPr/>
          <p:nvPr/>
        </p:nvGrpSpPr>
        <p:grpSpPr>
          <a:xfrm>
            <a:off x="2140760" y="558550"/>
            <a:ext cx="4862481" cy="3715739"/>
            <a:chOff x="418105" y="714884"/>
            <a:chExt cx="4862481" cy="3715739"/>
          </a:xfrm>
        </p:grpSpPr>
        <p:pic>
          <p:nvPicPr>
            <p:cNvPr id="3" name="Picture 2" descr="A black background with green text&#10;&#10;Description automatically generated">
              <a:extLst>
                <a:ext uri="{FF2B5EF4-FFF2-40B4-BE49-F238E27FC236}">
                  <a16:creationId xmlns:a16="http://schemas.microsoft.com/office/drawing/2014/main" id="{2434A54E-B964-961D-FDF4-7E1C2907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7" r="24494"/>
            <a:stretch/>
          </p:blipFill>
          <p:spPr>
            <a:xfrm>
              <a:off x="418105" y="714884"/>
              <a:ext cx="4862481" cy="657782"/>
            </a:xfrm>
            <a:prstGeom prst="rect">
              <a:avLst/>
            </a:prstGeom>
          </p:spPr>
        </p:pic>
        <p:pic>
          <p:nvPicPr>
            <p:cNvPr id="5" name="Picture 4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652D2913-5226-37B9-303E-070819B07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1" r="24494" b="17879"/>
            <a:stretch/>
          </p:blipFill>
          <p:spPr>
            <a:xfrm>
              <a:off x="418105" y="1358601"/>
              <a:ext cx="4862481" cy="3072022"/>
            </a:xfrm>
            <a:prstGeom prst="rect">
              <a:avLst/>
            </a:prstGeom>
          </p:spPr>
        </p:pic>
      </p:grp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BC107BB0-4351-72FF-0A31-ED7392408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4" y="1453949"/>
            <a:ext cx="1970228" cy="1541506"/>
          </a:xfrm>
          <a:prstGeom prst="rect">
            <a:avLst/>
          </a:prstGeom>
        </p:spPr>
      </p:pic>
      <p:pic>
        <p:nvPicPr>
          <p:cNvPr id="12" name="Picture 11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02375313-D2EA-5D75-871E-1EB4A4E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0" y="3210274"/>
            <a:ext cx="1970228" cy="1541506"/>
          </a:xfrm>
          <a:prstGeom prst="rect">
            <a:avLst/>
          </a:prstGeom>
        </p:spPr>
      </p:pic>
      <p:pic>
        <p:nvPicPr>
          <p:cNvPr id="16" name="Picture 15" descr="A map of washington state&#10;&#10;Description automatically generated">
            <a:extLst>
              <a:ext uri="{FF2B5EF4-FFF2-40B4-BE49-F238E27FC236}">
                <a16:creationId xmlns:a16="http://schemas.microsoft.com/office/drawing/2014/main" id="{756CC573-E919-A09B-13BF-412EC06E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844947"/>
            <a:ext cx="1970228" cy="1541506"/>
          </a:xfrm>
          <a:prstGeom prst="rect">
            <a:avLst/>
          </a:prstGeom>
        </p:spPr>
      </p:pic>
      <p:pic>
        <p:nvPicPr>
          <p:cNvPr id="20" name="Picture 19" descr="A map of washington with a green and blue gradient&#10;&#10;Description automatically generated">
            <a:extLst>
              <a:ext uri="{FF2B5EF4-FFF2-40B4-BE49-F238E27FC236}">
                <a16:creationId xmlns:a16="http://schemas.microsoft.com/office/drawing/2014/main" id="{E583B6BB-C5AE-CD5B-9E68-CA254EAE2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3511708"/>
            <a:ext cx="1970228" cy="1541506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95193D7D-67F4-590B-56FE-2F05EC944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" y="178186"/>
            <a:ext cx="1970228" cy="15415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7AE81-CB56-F7DE-688A-C6B104601865}"/>
              </a:ext>
            </a:extLst>
          </p:cNvPr>
          <p:cNvCxnSpPr>
            <a:cxnSpLocks/>
          </p:cNvCxnSpPr>
          <p:nvPr/>
        </p:nvCxnSpPr>
        <p:spPr>
          <a:xfrm>
            <a:off x="1934401" y="1329267"/>
            <a:ext cx="298838" cy="3109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57CFF-18D9-9003-816C-A252ECA29E6D}"/>
              </a:ext>
            </a:extLst>
          </p:cNvPr>
          <p:cNvCxnSpPr/>
          <p:nvPr/>
        </p:nvCxnSpPr>
        <p:spPr>
          <a:xfrm>
            <a:off x="1877693" y="4682067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CA1D28-FC06-E9A6-0716-DF4787B68ACB}"/>
              </a:ext>
            </a:extLst>
          </p:cNvPr>
          <p:cNvCxnSpPr/>
          <p:nvPr/>
        </p:nvCxnSpPr>
        <p:spPr>
          <a:xfrm>
            <a:off x="1877693" y="2032000"/>
            <a:ext cx="20635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503D60-53E3-3187-4700-D1AD64CFBF8D}"/>
              </a:ext>
            </a:extLst>
          </p:cNvPr>
          <p:cNvCxnSpPr/>
          <p:nvPr/>
        </p:nvCxnSpPr>
        <p:spPr>
          <a:xfrm flipV="1">
            <a:off x="2084052" y="2020186"/>
            <a:ext cx="0" cy="2661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546EE-140F-B86F-2051-EA535BBE1211}"/>
              </a:ext>
            </a:extLst>
          </p:cNvPr>
          <p:cNvCxnSpPr/>
          <p:nvPr/>
        </p:nvCxnSpPr>
        <p:spPr>
          <a:xfrm>
            <a:off x="2084056" y="2693583"/>
            <a:ext cx="14878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0B81A-B92B-C443-9482-9E8E95AE0973}"/>
              </a:ext>
            </a:extLst>
          </p:cNvPr>
          <p:cNvCxnSpPr>
            <a:cxnSpLocks/>
          </p:cNvCxnSpPr>
          <p:nvPr/>
        </p:nvCxnSpPr>
        <p:spPr>
          <a:xfrm flipH="1">
            <a:off x="5709683" y="3910092"/>
            <a:ext cx="1499916" cy="2188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FF730-9FF6-1C76-15C7-EDFE894F5DB7}"/>
              </a:ext>
            </a:extLst>
          </p:cNvPr>
          <p:cNvCxnSpPr>
            <a:cxnSpLocks/>
          </p:cNvCxnSpPr>
          <p:nvPr/>
        </p:nvCxnSpPr>
        <p:spPr>
          <a:xfrm flipH="1">
            <a:off x="5217042" y="2693583"/>
            <a:ext cx="1992557" cy="163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stomShape 22">
            <a:extLst>
              <a:ext uri="{FF2B5EF4-FFF2-40B4-BE49-F238E27FC236}">
                <a16:creationId xmlns:a16="http://schemas.microsoft.com/office/drawing/2014/main" id="{7106B2EA-9C15-E2AC-2565-9439B79D3F26}"/>
              </a:ext>
            </a:extLst>
          </p:cNvPr>
          <p:cNvSpPr/>
          <p:nvPr/>
        </p:nvSpPr>
        <p:spPr>
          <a:xfrm>
            <a:off x="6812708" y="4816080"/>
            <a:ext cx="230293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CBED1770-4F6A-BF53-9F7A-82F349A4A6A0}"/>
              </a:ext>
            </a:extLst>
          </p:cNvPr>
          <p:cNvSpPr/>
          <p:nvPr/>
        </p:nvSpPr>
        <p:spPr>
          <a:xfrm>
            <a:off x="1736820" y="-10838"/>
            <a:ext cx="5670360" cy="413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82168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B76D12-5139-3E89-4EC3-4E5A154F517F}"/>
              </a:ext>
            </a:extLst>
          </p:cNvPr>
          <p:cNvGrpSpPr/>
          <p:nvPr/>
        </p:nvGrpSpPr>
        <p:grpSpPr>
          <a:xfrm>
            <a:off x="805557" y="-1"/>
            <a:ext cx="7532886" cy="5066207"/>
            <a:chOff x="597477" y="0"/>
            <a:chExt cx="7015435" cy="4718198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88D802-3FFE-65E4-36E3-D14C98C25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45" b="31507"/>
            <a:stretch/>
          </p:blipFill>
          <p:spPr>
            <a:xfrm>
              <a:off x="597477" y="0"/>
              <a:ext cx="7015435" cy="3522921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8E411F-EC5E-5C57-46DA-E1291BBF9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61" r="11745"/>
            <a:stretch/>
          </p:blipFill>
          <p:spPr>
            <a:xfrm>
              <a:off x="597477" y="3522921"/>
              <a:ext cx="7015435" cy="1195277"/>
            </a:xfrm>
            <a:prstGeom prst="rect">
              <a:avLst/>
            </a:prstGeom>
          </p:spPr>
        </p:pic>
      </p:grpSp>
      <p:sp>
        <p:nvSpPr>
          <p:cNvPr id="7" name="CustomShape 22">
            <a:extLst>
              <a:ext uri="{FF2B5EF4-FFF2-40B4-BE49-F238E27FC236}">
                <a16:creationId xmlns:a16="http://schemas.microsoft.com/office/drawing/2014/main" id="{FA58FF89-5398-CB7A-F230-28986F5A4369}"/>
              </a:ext>
            </a:extLst>
          </p:cNvPr>
          <p:cNvSpPr/>
          <p:nvPr/>
        </p:nvSpPr>
        <p:spPr>
          <a:xfrm>
            <a:off x="6798537" y="4778820"/>
            <a:ext cx="234546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7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900BA261-C6C7-F44F-FB91-4496A38B0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4167"/>
          <a:stretch/>
        </p:blipFill>
        <p:spPr>
          <a:xfrm>
            <a:off x="93130" y="1276012"/>
            <a:ext cx="6934200" cy="368204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1BF392-53D5-3C62-97DF-3952AD3DD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r="24167"/>
          <a:stretch/>
        </p:blipFill>
        <p:spPr>
          <a:xfrm>
            <a:off x="93130" y="93131"/>
            <a:ext cx="6934200" cy="1182881"/>
          </a:xfrm>
          <a:prstGeom prst="rect">
            <a:avLst/>
          </a:prstGeom>
        </p:spPr>
      </p:pic>
      <p:pic>
        <p:nvPicPr>
          <p:cNvPr id="7" name="Picture 6" descr="A map of the state of washington&#10;&#10;Description automatically generated">
            <a:extLst>
              <a:ext uri="{FF2B5EF4-FFF2-40B4-BE49-F238E27FC236}">
                <a16:creationId xmlns:a16="http://schemas.microsoft.com/office/drawing/2014/main" id="{2C312261-F3D8-FE46-3E79-361AF03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8" y="109244"/>
            <a:ext cx="1918712" cy="15012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29F52C58-7FEA-2290-4BC0-98DA00D6C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12" y="3242731"/>
            <a:ext cx="1918525" cy="15010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830ED-30EF-8C70-C93A-326E6C1951CF}"/>
              </a:ext>
            </a:extLst>
          </p:cNvPr>
          <p:cNvCxnSpPr>
            <a:cxnSpLocks/>
          </p:cNvCxnSpPr>
          <p:nvPr/>
        </p:nvCxnSpPr>
        <p:spPr>
          <a:xfrm flipH="1">
            <a:off x="6055996" y="4309533"/>
            <a:ext cx="1072022" cy="3640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5FCAE-4C6B-0DB2-FC84-C6C291F5F688}"/>
              </a:ext>
            </a:extLst>
          </p:cNvPr>
          <p:cNvCxnSpPr>
            <a:cxnSpLocks/>
          </p:cNvCxnSpPr>
          <p:nvPr/>
        </p:nvCxnSpPr>
        <p:spPr>
          <a:xfrm flipH="1" flipV="1">
            <a:off x="6519333" y="1066800"/>
            <a:ext cx="864765" cy="2963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2">
            <a:extLst>
              <a:ext uri="{FF2B5EF4-FFF2-40B4-BE49-F238E27FC236}">
                <a16:creationId xmlns:a16="http://schemas.microsoft.com/office/drawing/2014/main" id="{A185A917-C7EE-E331-9228-6C8BB6922359}"/>
              </a:ext>
            </a:extLst>
          </p:cNvPr>
          <p:cNvSpPr/>
          <p:nvPr/>
        </p:nvSpPr>
        <p:spPr>
          <a:xfrm>
            <a:off x="6727653" y="4810806"/>
            <a:ext cx="2966893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0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5053-6619-072A-39D9-8D47A8D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948"/>
            <a:ext cx="8229600" cy="768755"/>
          </a:xfrm>
        </p:spPr>
        <p:txBody>
          <a:bodyPr>
            <a:normAutofit/>
          </a:bodyPr>
          <a:lstStyle/>
          <a:p>
            <a:r>
              <a:rPr lang="en-AU" dirty="0"/>
              <a:t>Solve problems pretty quickly!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002436D-704C-9D91-740B-FDBF5A7F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8" y="750807"/>
            <a:ext cx="6766560" cy="4058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46680-B2D1-459C-4D52-76590BBC438B}"/>
              </a:ext>
            </a:extLst>
          </p:cNvPr>
          <p:cNvSpPr txBox="1"/>
          <p:nvPr/>
        </p:nvSpPr>
        <p:spPr>
          <a:xfrm>
            <a:off x="179125" y="4866501"/>
            <a:ext cx="6052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Notes: 396 features, no planning units locked in or out, prioritizations ≤ 10% from optimality</a:t>
            </a:r>
          </a:p>
        </p:txBody>
      </p:sp>
      <p:sp>
        <p:nvSpPr>
          <p:cNvPr id="3" name="CustomShape 22">
            <a:extLst>
              <a:ext uri="{FF2B5EF4-FFF2-40B4-BE49-F238E27FC236}">
                <a16:creationId xmlns:a16="http://schemas.microsoft.com/office/drawing/2014/main" id="{E9CAB305-08FC-89F5-42E1-791D1CFACB0E}"/>
              </a:ext>
            </a:extLst>
          </p:cNvPr>
          <p:cNvSpPr/>
          <p:nvPr/>
        </p:nvSpPr>
        <p:spPr>
          <a:xfrm>
            <a:off x="6821821" y="4809217"/>
            <a:ext cx="233837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??? </a:t>
            </a:r>
            <a:r>
              <a:rPr kumimoji="0" lang="en-US" sz="1800" b="0" i="1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 under review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12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7380" y="1532420"/>
            <a:ext cx="8229240" cy="253231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Where to work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https://ncc.carleton.ca</a:t>
            </a:r>
          </a:p>
          <a:p>
            <a:pPr algn="ctr">
              <a:lnSpc>
                <a:spcPct val="100000"/>
              </a:lnSpc>
            </a:pPr>
            <a:endParaRPr lang="en-US" sz="6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65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AB27F5-66EC-CC95-A886-3DC0ED243083}"/>
              </a:ext>
            </a:extLst>
          </p:cNvPr>
          <p:cNvSpPr/>
          <p:nvPr/>
        </p:nvSpPr>
        <p:spPr>
          <a:xfrm>
            <a:off x="6912917" y="2314766"/>
            <a:ext cx="1944206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B534DA7-6B48-9D94-0E7A-8FCDDC807A61}"/>
              </a:ext>
            </a:extLst>
          </p:cNvPr>
          <p:cNvSpPr/>
          <p:nvPr/>
        </p:nvSpPr>
        <p:spPr>
          <a:xfrm>
            <a:off x="2321040" y="3424655"/>
            <a:ext cx="191550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86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Conventional conservation planning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5141074" y="1535100"/>
            <a:ext cx="3717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2. Establish protected area to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safeguard biodiversity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9632-313B-B27D-F0A9-F4620162A571}"/>
              </a:ext>
            </a:extLst>
          </p:cNvPr>
          <p:cNvSpPr txBox="1"/>
          <p:nvPr/>
        </p:nvSpPr>
        <p:spPr>
          <a:xfrm>
            <a:off x="562970" y="641352"/>
            <a:ext cx="344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1. Area with </a:t>
            </a:r>
            <a:r>
              <a:rPr lang="en-AU" sz="2000" dirty="0">
                <a:solidFill>
                  <a:prstClr val="white"/>
                </a:solidFill>
                <a:latin typeface="Arial"/>
              </a:rPr>
              <a:t>biodiversity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area impacted by threat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3" y="3012564"/>
            <a:ext cx="4155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3. Positive conservation outcome?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4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346" y="1437881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722" y="2139225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22" y="365557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45" y="397407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01" y="421180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BF08F52-FE4E-FD35-51E8-EF67EC75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42" y="161148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A8DCD5-09E3-80FB-227F-E089BC4A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65" y="192998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44297-8E8A-9CEA-00CF-9ED6420C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21" y="216771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ild boar clipart by Matiseli on DeviantArt">
            <a:extLst>
              <a:ext uri="{FF2B5EF4-FFF2-40B4-BE49-F238E27FC236}">
                <a16:creationId xmlns:a16="http://schemas.microsoft.com/office/drawing/2014/main" id="{9BC42381-7C63-B85F-54C0-A889253E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69169" y="2361849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ild boar clipart by Matiseli on DeviantArt">
            <a:extLst>
              <a:ext uri="{FF2B5EF4-FFF2-40B4-BE49-F238E27FC236}">
                <a16:creationId xmlns:a16="http://schemas.microsoft.com/office/drawing/2014/main" id="{6B0DB97E-E988-75EB-8AF9-FCDAB464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1545" y="3063193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ild boar clipart by Matiseli on DeviantArt">
            <a:extLst>
              <a:ext uri="{FF2B5EF4-FFF2-40B4-BE49-F238E27FC236}">
                <a16:creationId xmlns:a16="http://schemas.microsoft.com/office/drawing/2014/main" id="{EAF56700-6B85-37F0-DCAC-EB5B7E59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5257" y="3457123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ild boar clipart by Matiseli on DeviantArt">
            <a:extLst>
              <a:ext uri="{FF2B5EF4-FFF2-40B4-BE49-F238E27FC236}">
                <a16:creationId xmlns:a16="http://schemas.microsoft.com/office/drawing/2014/main" id="{72C33C6D-46AE-7963-C2C9-6EA78138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7633" y="4158467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D8B9692-963E-7F46-2AEC-9FAD0398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13" y="2582093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852D358-2D6D-B5F0-9E64-A888FB03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36" y="2900594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76A835-8F6F-4ECA-06BB-4C689C98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92" y="3138321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00B1C8-17D3-A249-0E6D-5AC83E75DE01}"/>
              </a:ext>
            </a:extLst>
          </p:cNvPr>
          <p:cNvCxnSpPr>
            <a:stCxn id="13" idx="0"/>
          </p:cNvCxnSpPr>
          <p:nvPr/>
        </p:nvCxnSpPr>
        <p:spPr>
          <a:xfrm flipH="1">
            <a:off x="2241733" y="1368191"/>
            <a:ext cx="2086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C775ED-AD46-D3AA-01F8-3EA5AAD21F3C}"/>
              </a:ext>
            </a:extLst>
          </p:cNvPr>
          <p:cNvCxnSpPr>
            <a:cxnSpLocks/>
            <a:stCxn id="29" idx="0"/>
            <a:endCxn id="29" idx="2"/>
          </p:cNvCxnSpPr>
          <p:nvPr/>
        </p:nvCxnSpPr>
        <p:spPr>
          <a:xfrm>
            <a:off x="6876690" y="2317102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B6FB7A-B9C0-EE89-F132-EB4972ADA580}"/>
              </a:ext>
            </a:extLst>
          </p:cNvPr>
          <p:cNvCxnSpPr>
            <a:cxnSpLocks/>
            <a:stCxn id="17" idx="0"/>
            <a:endCxn id="17" idx="2"/>
          </p:cNvCxnSpPr>
          <p:nvPr/>
        </p:nvCxnSpPr>
        <p:spPr>
          <a:xfrm>
            <a:off x="2290052" y="3413493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55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49CC8-ACA8-A032-000E-E47D6C1E6CC5}"/>
              </a:ext>
            </a:extLst>
          </p:cNvPr>
          <p:cNvSpPr/>
          <p:nvPr/>
        </p:nvSpPr>
        <p:spPr>
          <a:xfrm>
            <a:off x="2338121" y="3418056"/>
            <a:ext cx="1887710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B9E4A-5199-8AF2-9FA6-9FE7DC90F64C}"/>
              </a:ext>
            </a:extLst>
          </p:cNvPr>
          <p:cNvSpPr/>
          <p:nvPr/>
        </p:nvSpPr>
        <p:spPr>
          <a:xfrm>
            <a:off x="334399" y="3407108"/>
            <a:ext cx="1887710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7FF17-984F-8FCB-589B-003CFA0D27D5}"/>
              </a:ext>
            </a:extLst>
          </p:cNvPr>
          <p:cNvSpPr/>
          <p:nvPr/>
        </p:nvSpPr>
        <p:spPr>
          <a:xfrm>
            <a:off x="6986759" y="2314766"/>
            <a:ext cx="187036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18148"/>
            <a:ext cx="8229240" cy="637229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Conservation is actions in places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4708322" y="1502312"/>
            <a:ext cx="4110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2.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Establish protected areas and 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actions to manage threat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4" y="3012564"/>
            <a:ext cx="392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3. Positive conservation outcome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4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346" y="1437881"/>
            <a:ext cx="1051450" cy="8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Wild boar clipart by Matiseli on DeviantArt">
            <a:extLst>
              <a:ext uri="{FF2B5EF4-FFF2-40B4-BE49-F238E27FC236}">
                <a16:creationId xmlns:a16="http://schemas.microsoft.com/office/drawing/2014/main" id="{7300B44F-871D-6B6A-7BE2-416C9FE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722" y="2139225"/>
            <a:ext cx="1017292" cy="8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22" y="365557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45" y="397407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9" y="3688967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3" y="4266326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1" y="4466468"/>
            <a:ext cx="507314" cy="50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D9DF213-27F1-2D1C-0DC7-964A1C71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01" y="421180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126A7754-5522-EBB4-F110-C090BB3C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85" y="160982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23FD840-382F-FF7A-909B-07404C94B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08" y="192832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9A5B76D-A336-9929-2739-61CEED9E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64" y="216605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4FCA160-DC97-F614-3C11-3BFC0E4C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50" y="2578595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396FE-FD25-A4D5-D629-99EEAD92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173" y="2897096"/>
            <a:ext cx="514047" cy="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8E5A6-E505-EF38-9DE7-EE2CF814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29" y="3134823"/>
            <a:ext cx="509329" cy="5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FA1375-82EA-A956-E648-298529B04F72}"/>
              </a:ext>
            </a:extLst>
          </p:cNvPr>
          <p:cNvSpPr/>
          <p:nvPr/>
        </p:nvSpPr>
        <p:spPr>
          <a:xfrm>
            <a:off x="4919842" y="2314766"/>
            <a:ext cx="1870364" cy="1594489"/>
          </a:xfrm>
          <a:prstGeom prst="rect">
            <a:avLst/>
          </a:prstGeom>
          <a:solidFill>
            <a:srgbClr val="00B05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537DB-D365-1E0C-DC9A-4B5A7381078C}"/>
              </a:ext>
            </a:extLst>
          </p:cNvPr>
          <p:cNvSpPr txBox="1"/>
          <p:nvPr/>
        </p:nvSpPr>
        <p:spPr>
          <a:xfrm>
            <a:off x="391770" y="632595"/>
            <a:ext cx="369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1. Area with </a:t>
            </a:r>
            <a:r>
              <a:rPr lang="en-AU" sz="2000" dirty="0">
                <a:solidFill>
                  <a:prstClr val="white"/>
                </a:solidFill>
                <a:latin typeface="Arial"/>
              </a:rPr>
              <a:t>biodiversity and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   area impacted by threat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07013B-102F-23A9-DE5F-7D037E11BC4E}"/>
              </a:ext>
            </a:extLst>
          </p:cNvPr>
          <p:cNvCxnSpPr/>
          <p:nvPr/>
        </p:nvCxnSpPr>
        <p:spPr>
          <a:xfrm flipH="1">
            <a:off x="2241733" y="1368191"/>
            <a:ext cx="2086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30080-6D82-8ACA-219B-7B52AFB8BF58}"/>
              </a:ext>
            </a:extLst>
          </p:cNvPr>
          <p:cNvCxnSpPr>
            <a:cxnSpLocks/>
          </p:cNvCxnSpPr>
          <p:nvPr/>
        </p:nvCxnSpPr>
        <p:spPr>
          <a:xfrm>
            <a:off x="6876690" y="2317102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3B0658-8DB4-493B-5ED8-2EFD3C9B73C5}"/>
              </a:ext>
            </a:extLst>
          </p:cNvPr>
          <p:cNvCxnSpPr>
            <a:cxnSpLocks/>
          </p:cNvCxnSpPr>
          <p:nvPr/>
        </p:nvCxnSpPr>
        <p:spPr>
          <a:xfrm>
            <a:off x="2290052" y="3413493"/>
            <a:ext cx="0" cy="1594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Poison Clipart. Free Download Transparent .PNG or Vector | Creazilla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20" y="2539658"/>
            <a:ext cx="389548" cy="7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4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C61B9-00F5-4C16-ECEC-D050B1AA350E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CA888-3EF6-0E75-824B-865CB1BF45EB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5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D37EFC28-9D3D-61D0-7032-2F35B7436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2654DCA5-35CD-E311-7C12-A4DCAE47A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932156C3-5D7F-81B5-4D2E-1B764D18A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6" descr="Shape&#10;&#10;Description automatically generated">
              <a:extLst>
                <a:ext uri="{FF2B5EF4-FFF2-40B4-BE49-F238E27FC236}">
                  <a16:creationId xmlns:a16="http://schemas.microsoft.com/office/drawing/2014/main" id="{36AD66EC-3EB3-2BA4-83E6-511B3B96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2052" name="Picture 4" descr="Wild boar clipart by Matiseli on DeviantArt">
              <a:extLst>
                <a:ext uri="{FF2B5EF4-FFF2-40B4-BE49-F238E27FC236}">
                  <a16:creationId xmlns:a16="http://schemas.microsoft.com/office/drawing/2014/main" id="{2FFAA6BF-A09F-ED5F-4BA0-A331BBDB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4557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20F7519E-CD16-60BE-E362-DDDCD0712CAE}"/>
              </a:ext>
            </a:extLst>
          </p:cNvPr>
          <p:cNvGrpSpPr/>
          <p:nvPr/>
        </p:nvGrpSpPr>
        <p:grpSpPr>
          <a:xfrm>
            <a:off x="1345918" y="3254574"/>
            <a:ext cx="2346435" cy="795019"/>
            <a:chOff x="1621697" y="3377943"/>
            <a:chExt cx="2346435" cy="795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43BABA-58D2-89F1-CB01-1752167D3FFC}"/>
                </a:ext>
              </a:extLst>
            </p:cNvPr>
            <p:cNvGrpSpPr/>
            <p:nvPr/>
          </p:nvGrpSpPr>
          <p:grpSpPr>
            <a:xfrm>
              <a:off x="2901483" y="3377943"/>
              <a:ext cx="1066649" cy="795019"/>
              <a:chOff x="6080248" y="779867"/>
              <a:chExt cx="1909240" cy="142303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F6E93A-AF7B-6092-7106-F62F5E3AFCD9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810C76D-647C-39BE-811D-0D395229DDF0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pic>
            <p:nvPicPr>
              <p:cNvPr id="25" name="Picture 4" descr="Frog Clipart Images – Browse 8,987 Stock Photos, Vectors, and Video | Adobe  Stock">
                <a:extLst>
                  <a:ext uri="{FF2B5EF4-FFF2-40B4-BE49-F238E27FC236}">
                    <a16:creationId xmlns:a16="http://schemas.microsoft.com/office/drawing/2014/main" id="{52E221F2-16C8-9CC8-ACBE-869569DE4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48" y="779867"/>
                <a:ext cx="1909240" cy="142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8" name="Arrow: Right 2047">
              <a:extLst>
                <a:ext uri="{FF2B5EF4-FFF2-40B4-BE49-F238E27FC236}">
                  <a16:creationId xmlns:a16="http://schemas.microsoft.com/office/drawing/2014/main" id="{53C398C1-C328-1322-22FC-2FBC438F6A08}"/>
                </a:ext>
              </a:extLst>
            </p:cNvPr>
            <p:cNvSpPr/>
            <p:nvPr/>
          </p:nvSpPr>
          <p:spPr>
            <a:xfrm>
              <a:off x="2633245" y="3581064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E00C78F8-2BDB-5D45-5AA8-05EB9F080830}"/>
                </a:ext>
              </a:extLst>
            </p:cNvPr>
            <p:cNvGrpSpPr/>
            <p:nvPr/>
          </p:nvGrpSpPr>
          <p:grpSpPr>
            <a:xfrm>
              <a:off x="1621697" y="3481355"/>
              <a:ext cx="1011548" cy="588194"/>
              <a:chOff x="1621697" y="3460323"/>
              <a:chExt cx="1011548" cy="588194"/>
            </a:xfrm>
          </p:grpSpPr>
          <p:pic>
            <p:nvPicPr>
              <p:cNvPr id="10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D860B539-4FB1-B844-7994-A84CB0D2D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697" y="3460323"/>
                <a:ext cx="1011548" cy="588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3" name="&quot;Not Allowed&quot; Symbol 2062">
                <a:extLst>
                  <a:ext uri="{FF2B5EF4-FFF2-40B4-BE49-F238E27FC236}">
                    <a16:creationId xmlns:a16="http://schemas.microsoft.com/office/drawing/2014/main" id="{272FE314-EB0A-0A70-CF8F-9FCD93AE1EB3}"/>
                  </a:ext>
                </a:extLst>
              </p:cNvPr>
              <p:cNvSpPr/>
              <p:nvPr/>
            </p:nvSpPr>
            <p:spPr>
              <a:xfrm>
                <a:off x="1639301" y="346541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9DE00-3691-494C-6654-E68D220D915C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0A78EE-AAF4-7CDF-0DFF-8C710054479F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2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E1971ADD-46FC-AA0E-097E-66008677E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27369C1-6293-1F4B-CF5E-A53D8B374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0DDAFA31-A9C1-0FDE-3B47-28A66D994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296BA92C-87AC-DC98-EB9C-8FDB5A6F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1" name="Picture 4" descr="Wild boar clipart by Matiseli on DeviantArt">
              <a:extLst>
                <a:ext uri="{FF2B5EF4-FFF2-40B4-BE49-F238E27FC236}">
                  <a16:creationId xmlns:a16="http://schemas.microsoft.com/office/drawing/2014/main" id="{7300B44F-871D-6B6A-7BE2-416C9FED0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49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144755" y="4042781"/>
            <a:ext cx="9266830" cy="1100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2803651" y="4171548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5888856" y="4148689"/>
            <a:ext cx="2963871" cy="875879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4"/>
          <a:stretch/>
        </p:blipFill>
        <p:spPr>
          <a:xfrm>
            <a:off x="-9033" y="4148688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99107" y="856800"/>
            <a:ext cx="2813464" cy="2990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Allison Binley</a:t>
            </a: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Brandon Edwards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Dobrochna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Delsen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Dan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Wismer</a:t>
            </a: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Hugh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Possingham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871420" y="868818"/>
            <a:ext cx="2498029" cy="30100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James Allan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Joseph Bennett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Martin Jung</a:t>
            </a: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Marc Edwards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Matthew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Strimas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-Mackey</a:t>
            </a:r>
          </a:p>
          <a:p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6446864" y="855907"/>
            <a:ext cx="2498029" cy="27508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Nina Morell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Peter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Arcese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Piero Visconti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Richard Schuster</a:t>
            </a:r>
          </a:p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Virgilio Hermoso</a:t>
            </a: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4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153560" y="962708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9C8835-4066-23A6-5D91-0F884B5BFAF8}"/>
              </a:ext>
            </a:extLst>
          </p:cNvPr>
          <p:cNvGrpSpPr/>
          <p:nvPr/>
        </p:nvGrpSpPr>
        <p:grpSpPr>
          <a:xfrm>
            <a:off x="2625705" y="3254574"/>
            <a:ext cx="1066649" cy="795019"/>
            <a:chOff x="2625705" y="3254574"/>
            <a:chExt cx="1066649" cy="7950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F6E93A-AF7B-6092-7106-F62F5E3AFCD9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10C76D-647C-39BE-811D-0D395229DDF0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5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52E221F2-16C8-9CC8-ACBE-869569DE4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53C398C1-C328-1322-22FC-2FBC438F6A08}"/>
              </a:ext>
            </a:extLst>
          </p:cNvPr>
          <p:cNvSpPr/>
          <p:nvPr/>
        </p:nvSpPr>
        <p:spPr>
          <a:xfrm>
            <a:off x="2357466" y="3457695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00C78F8-2BDB-5D45-5AA8-05EB9F080830}"/>
              </a:ext>
            </a:extLst>
          </p:cNvPr>
          <p:cNvGrpSpPr/>
          <p:nvPr/>
        </p:nvGrpSpPr>
        <p:grpSpPr>
          <a:xfrm>
            <a:off x="1345918" y="3357986"/>
            <a:ext cx="1011548" cy="588194"/>
            <a:chOff x="1621697" y="3460323"/>
            <a:chExt cx="1011548" cy="588194"/>
          </a:xfrm>
        </p:grpSpPr>
        <p:pic>
          <p:nvPicPr>
            <p:cNvPr id="10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D860B539-4FB1-B844-7994-A84CB0D2D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97" y="3460323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&quot;Not Allowed&quot; Symbol 2062">
              <a:extLst>
                <a:ext uri="{FF2B5EF4-FFF2-40B4-BE49-F238E27FC236}">
                  <a16:creationId xmlns:a16="http://schemas.microsoft.com/office/drawing/2014/main" id="{272FE314-EB0A-0A70-CF8F-9FCD93AE1EB3}"/>
                </a:ext>
              </a:extLst>
            </p:cNvPr>
            <p:cNvSpPr/>
            <p:nvPr/>
          </p:nvSpPr>
          <p:spPr>
            <a:xfrm>
              <a:off x="1639301" y="346541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DC023A-AF71-C92C-C897-96ED69F8F375}"/>
              </a:ext>
            </a:extLst>
          </p:cNvPr>
          <p:cNvSpPr txBox="1"/>
          <p:nvPr/>
        </p:nvSpPr>
        <p:spPr>
          <a:xfrm>
            <a:off x="378876" y="4126140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965-D18E-61FF-FF71-E8203888F6EE}"/>
              </a:ext>
            </a:extLst>
          </p:cNvPr>
          <p:cNvSpPr txBox="1"/>
          <p:nvPr/>
        </p:nvSpPr>
        <p:spPr>
          <a:xfrm>
            <a:off x="405865" y="3359696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3F79C-C410-70DD-D106-2BCDD33959C7}"/>
              </a:ext>
            </a:extLst>
          </p:cNvPr>
          <p:cNvSpPr txBox="1"/>
          <p:nvPr/>
        </p:nvSpPr>
        <p:spPr>
          <a:xfrm>
            <a:off x="4010575" y="3312786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$4M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43D9-F6F5-31A8-C329-95AE4ABC1A8B}"/>
              </a:ext>
            </a:extLst>
          </p:cNvPr>
          <p:cNvSpPr txBox="1"/>
          <p:nvPr/>
        </p:nvSpPr>
        <p:spPr>
          <a:xfrm>
            <a:off x="3972854" y="4227021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rPr>
              <a:t>$5M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61B50-6E48-290A-E027-3271ED28A970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73F096-7B79-1D32-A7D0-8D170664F6D0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7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23C37F25-F01C-5410-5D63-4A161B746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7D49D250-1DD1-AC87-BC42-62C3EBF1B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D5C6945-3FCB-F661-C614-1FF85B6EB6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12D3B40F-6877-3CA0-9336-3A9D075F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6" name="Picture 4" descr="Wild boar clipart by Matiseli on DeviantArt">
              <a:extLst>
                <a:ext uri="{FF2B5EF4-FFF2-40B4-BE49-F238E27FC236}">
                  <a16:creationId xmlns:a16="http://schemas.microsoft.com/office/drawing/2014/main" id="{8F4449A0-CF45-D0C5-1C85-94BEBB880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27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ild boar clipart by Matiseli on DeviantArt">
            <a:extLst>
              <a:ext uri="{FF2B5EF4-FFF2-40B4-BE49-F238E27FC236}">
                <a16:creationId xmlns:a16="http://schemas.microsoft.com/office/drawing/2014/main" id="{9E51F586-EBFF-77B5-235C-678E0CC0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0477A5FC-2593-13F7-D919-1130903C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C8CC9D9A-AA7C-C951-888B-23A651C8EF0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25" name="Picture 8" descr="Comic cow eating grass vector image | Free SVG">
            <a:extLst>
              <a:ext uri="{FF2B5EF4-FFF2-40B4-BE49-F238E27FC236}">
                <a16:creationId xmlns:a16="http://schemas.microsoft.com/office/drawing/2014/main" id="{1C368357-53B3-DB83-6D89-C2F4F27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omic cow eating grass vector image | Free SVG">
            <a:extLst>
              <a:ext uri="{FF2B5EF4-FFF2-40B4-BE49-F238E27FC236}">
                <a16:creationId xmlns:a16="http://schemas.microsoft.com/office/drawing/2014/main" id="{88A90D27-7AA2-DC60-2754-A2194EB0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7B8D9617-AAEE-C12C-1FF3-F1243708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28545" y="2210990"/>
            <a:ext cx="1012978" cy="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enguin caricature image | Free SVG">
            <a:extLst>
              <a:ext uri="{FF2B5EF4-FFF2-40B4-BE49-F238E27FC236}">
                <a16:creationId xmlns:a16="http://schemas.microsoft.com/office/drawing/2014/main" id="{841048B6-1F2D-8803-614F-E62AA5C4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1" y="3338934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448361D-69A9-4A12-9DC4-2AD451D1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01" y="1363101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1E790273-D938-DE84-7CC2-88A3E1D8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51" y="3517643"/>
            <a:ext cx="1069932" cy="10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8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07832B81-C4A0-2D10-14DC-7DAF7060C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375525" y="1228971"/>
            <a:ext cx="4089495" cy="166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06327"/>
            <a:ext cx="8579457" cy="1169661"/>
          </a:xfrm>
        </p:spPr>
        <p:txBody>
          <a:bodyPr/>
          <a:lstStyle/>
          <a:p>
            <a:pPr algn="ctr"/>
            <a:r>
              <a:rPr lang="en-AU" sz="3200" b="1" dirty="0">
                <a:solidFill>
                  <a:schemeClr val="bg1"/>
                </a:solidFill>
              </a:rPr>
              <a:t>Provide each species with an adequate amount of threat-free habitat</a:t>
            </a:r>
          </a:p>
        </p:txBody>
      </p:sp>
      <p:pic>
        <p:nvPicPr>
          <p:cNvPr id="13" name="Picture 4" descr="Wild boar clipart by Matiseli on DeviantArt">
            <a:extLst>
              <a:ext uri="{FF2B5EF4-FFF2-40B4-BE49-F238E27FC236}">
                <a16:creationId xmlns:a16="http://schemas.microsoft.com/office/drawing/2014/main" id="{CA6225DF-CBB1-3B01-9176-06F2D081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7AA1927-113C-C694-9084-285AD6E65B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1032" name="Picture 8" descr="Comic cow eating grass vector image | Free SVG">
            <a:extLst>
              <a:ext uri="{FF2B5EF4-FFF2-40B4-BE49-F238E27FC236}">
                <a16:creationId xmlns:a16="http://schemas.microsoft.com/office/drawing/2014/main" id="{F718460B-B2BB-AA53-2ABF-A5BB25AB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mic cow eating grass vector image | Free SVG">
            <a:extLst>
              <a:ext uri="{FF2B5EF4-FFF2-40B4-BE49-F238E27FC236}">
                <a16:creationId xmlns:a16="http://schemas.microsoft.com/office/drawing/2014/main" id="{D396D9D0-8E84-30B5-1674-E0872FAA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1E0CA90-F623-961B-3F57-C1EDDF0C3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24478" r="13264" b="22713"/>
          <a:stretch/>
        </p:blipFill>
        <p:spPr bwMode="auto">
          <a:xfrm>
            <a:off x="2477325" y="3641880"/>
            <a:ext cx="1374769" cy="7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7255554-127D-BCAA-986A-14A4406EB845}"/>
              </a:ext>
            </a:extLst>
          </p:cNvPr>
          <p:cNvSpPr/>
          <p:nvPr/>
        </p:nvSpPr>
        <p:spPr>
          <a:xfrm>
            <a:off x="2343383" y="3362577"/>
            <a:ext cx="1616954" cy="1103904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E0B2FD-5341-5592-47B9-E6DDA80C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0" y="2074711"/>
            <a:ext cx="1148527" cy="7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E299D0BE-B36E-D4A4-DBE3-E020B08D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373125"/>
            <a:ext cx="820868" cy="82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D78ECE1-46F8-D388-BCE8-30F87B6D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01" y="1363101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enguin caricature image | Free SVG">
            <a:extLst>
              <a:ext uri="{FF2B5EF4-FFF2-40B4-BE49-F238E27FC236}">
                <a16:creationId xmlns:a16="http://schemas.microsoft.com/office/drawing/2014/main" id="{3DB14E05-E4C7-ADD7-C967-342FA5DD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02" y="3444891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E8A38A0-2C84-34F1-9FB9-BDFF3DD43238}"/>
              </a:ext>
            </a:extLst>
          </p:cNvPr>
          <p:cNvSpPr/>
          <p:nvPr/>
        </p:nvSpPr>
        <p:spPr>
          <a:xfrm>
            <a:off x="7393751" y="3311548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6FCD78-F80B-D43F-4E40-58C6056E7137}"/>
              </a:ext>
            </a:extLst>
          </p:cNvPr>
          <p:cNvSpPr/>
          <p:nvPr/>
        </p:nvSpPr>
        <p:spPr>
          <a:xfrm>
            <a:off x="2279654" y="1391919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7782A7-A6CB-0327-D927-453754D9FB3A}"/>
              </a:ext>
            </a:extLst>
          </p:cNvPr>
          <p:cNvSpPr/>
          <p:nvPr/>
        </p:nvSpPr>
        <p:spPr>
          <a:xfrm>
            <a:off x="3445582" y="132333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DBDF4C1-6176-8915-95C2-F10D1B8DC2A2}"/>
              </a:ext>
            </a:extLst>
          </p:cNvPr>
          <p:cNvSpPr/>
          <p:nvPr/>
        </p:nvSpPr>
        <p:spPr>
          <a:xfrm>
            <a:off x="415492" y="2034430"/>
            <a:ext cx="1561713" cy="794997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529D8BD-F1AB-F465-DF39-90E00CAF846B}"/>
              </a:ext>
            </a:extLst>
          </p:cNvPr>
          <p:cNvGrpSpPr/>
          <p:nvPr/>
        </p:nvGrpSpPr>
        <p:grpSpPr>
          <a:xfrm>
            <a:off x="2072339" y="1325043"/>
            <a:ext cx="1122166" cy="966289"/>
            <a:chOff x="2625706" y="3254574"/>
            <a:chExt cx="1066649" cy="795019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405D9AF-0689-804A-D4C3-06B3FB7E3FC4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59D3DB73-78E9-10FA-9846-A4C79F932096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3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FB9BB6AC-246F-0DE5-DC80-68BF008CC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B513BC0-D020-77DD-D354-D161E532230C}"/>
              </a:ext>
            </a:extLst>
          </p:cNvPr>
          <p:cNvSpPr/>
          <p:nvPr/>
        </p:nvSpPr>
        <p:spPr>
          <a:xfrm>
            <a:off x="4629012" y="192752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071E9C-9F03-0E7C-2004-AAE604306052}"/>
              </a:ext>
            </a:extLst>
          </p:cNvPr>
          <p:cNvGrpSpPr/>
          <p:nvPr/>
        </p:nvGrpSpPr>
        <p:grpSpPr>
          <a:xfrm>
            <a:off x="4411281" y="1927525"/>
            <a:ext cx="1122166" cy="966289"/>
            <a:chOff x="2625706" y="3254574"/>
            <a:chExt cx="1066649" cy="79501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31F854-5DCC-B18A-BEDC-5093AF76FDEE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1FFB95-EA74-0886-F295-23C19E0E34CE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423F54F8-8523-7057-B055-E6631211F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733AD67A-DCDA-A118-DEBB-F3B711F4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51" y="3517643"/>
            <a:ext cx="1069932" cy="10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enguin caricature image | Free SVG">
            <a:extLst>
              <a:ext uri="{FF2B5EF4-FFF2-40B4-BE49-F238E27FC236}">
                <a16:creationId xmlns:a16="http://schemas.microsoft.com/office/drawing/2014/main" id="{990455C5-B76C-DBAA-221F-14A69CD9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1" y="3338934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2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europe with lights&#10;&#10;Description automatically generated">
            <a:extLst>
              <a:ext uri="{FF2B5EF4-FFF2-40B4-BE49-F238E27FC236}">
                <a16:creationId xmlns:a16="http://schemas.microsoft.com/office/drawing/2014/main" id="{24DA2697-B577-A6DF-9849-4C83D171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1020726"/>
            <a:ext cx="3829185" cy="1887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9" y="75431"/>
            <a:ext cx="5355203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European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C2EB-FD81-DBEF-5323-28C15E89A2E6}"/>
              </a:ext>
            </a:extLst>
          </p:cNvPr>
          <p:cNvSpPr txBox="1"/>
          <p:nvPr/>
        </p:nvSpPr>
        <p:spPr>
          <a:xfrm>
            <a:off x="90682" y="899740"/>
            <a:ext cx="5010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Majority of terrestrial vertebrate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81 amphibian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386 bird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151 mammal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98 reptile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43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white"/>
                </a:solidFill>
                <a:latin typeface="Arial"/>
              </a:rPr>
              <a:t>10 × 10 km resolution planning units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Conservation benefit for a species = amount of threat-free habitat in conservation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223B6-62D5-5CCF-DF2E-78A77FA01DAE}"/>
              </a:ext>
            </a:extLst>
          </p:cNvPr>
          <p:cNvSpPr txBox="1"/>
          <p:nvPr/>
        </p:nvSpPr>
        <p:spPr>
          <a:xfrm>
            <a:off x="5162977" y="1080840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Human pressure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DBCB694-436A-F9E5-3366-409BFCB9CE9F}"/>
              </a:ext>
            </a:extLst>
          </p:cNvPr>
          <p:cNvSpPr/>
          <p:nvPr/>
        </p:nvSpPr>
        <p:spPr>
          <a:xfrm>
            <a:off x="6926370" y="4810828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 descr="A map of europe with green spots&#10;&#10;Description automatically generated">
            <a:extLst>
              <a:ext uri="{FF2B5EF4-FFF2-40B4-BE49-F238E27FC236}">
                <a16:creationId xmlns:a16="http://schemas.microsoft.com/office/drawing/2014/main" id="{23271071-0EA8-D99B-CD91-17FB16F7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14" y="2994131"/>
            <a:ext cx="3829185" cy="1887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0B52D-0157-9274-5E4B-1F80E92CE949}"/>
              </a:ext>
            </a:extLst>
          </p:cNvPr>
          <p:cNvSpPr txBox="1"/>
          <p:nvPr/>
        </p:nvSpPr>
        <p:spPr>
          <a:xfrm>
            <a:off x="5164007" y="3047864"/>
            <a:ext cx="248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Protected areas</a:t>
            </a:r>
          </a:p>
        </p:txBody>
      </p:sp>
    </p:spTree>
    <p:extLst>
      <p:ext uri="{BB962C8B-B14F-4D97-AF65-F5344CB8AC3E}">
        <p14:creationId xmlns:p14="http://schemas.microsoft.com/office/powerpoint/2010/main" val="199766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4" y="133350"/>
            <a:ext cx="232498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3296-F469-FFED-3E80-85C885797014}"/>
              </a:ext>
            </a:extLst>
          </p:cNvPr>
          <p:cNvSpPr txBox="1"/>
          <p:nvPr/>
        </p:nvSpPr>
        <p:spPr>
          <a:xfrm>
            <a:off x="248045" y="1221391"/>
            <a:ext cx="23249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C000"/>
                </a:solidFill>
              </a:rPr>
              <a:t>P = Permanent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R = Restoration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Management costs modelled using human footprint index as surrogate for opportunity costs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4C1AEC19-3BEC-48CA-48A8-C1EFA8CE37FF}"/>
              </a:ext>
            </a:extLst>
          </p:cNvPr>
          <p:cNvSpPr/>
          <p:nvPr/>
        </p:nvSpPr>
        <p:spPr>
          <a:xfrm>
            <a:off x="99086" y="4841491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0930CF-280F-748B-AC67-E591DC3B87E8}"/>
              </a:ext>
            </a:extLst>
          </p:cNvPr>
          <p:cNvGrpSpPr/>
          <p:nvPr/>
        </p:nvGrpSpPr>
        <p:grpSpPr>
          <a:xfrm>
            <a:off x="2834639" y="91440"/>
            <a:ext cx="6210275" cy="4946142"/>
            <a:chOff x="2834639" y="64008"/>
            <a:chExt cx="6210275" cy="49461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46310E-2242-A863-3140-A373C0AB59F7}"/>
                </a:ext>
              </a:extLst>
            </p:cNvPr>
            <p:cNvSpPr/>
            <p:nvPr/>
          </p:nvSpPr>
          <p:spPr>
            <a:xfrm>
              <a:off x="2834639" y="64008"/>
              <a:ext cx="6210275" cy="4946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9A6C18-3407-29D7-C5D2-6D771C443E7C}"/>
                </a:ext>
              </a:extLst>
            </p:cNvPr>
            <p:cNvGrpSpPr/>
            <p:nvPr/>
          </p:nvGrpSpPr>
          <p:grpSpPr>
            <a:xfrm>
              <a:off x="2865615" y="105918"/>
              <a:ext cx="6110733" cy="4876800"/>
              <a:chOff x="2911335" y="133350"/>
              <a:chExt cx="6110733" cy="4876800"/>
            </a:xfrm>
          </p:grpSpPr>
          <p:pic>
            <p:nvPicPr>
              <p:cNvPr id="8" name="Picture 7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ECBB141F-748B-EAC2-908A-ECE013E73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068" y="133350"/>
                <a:ext cx="6096000" cy="48768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48706-3CB6-505F-D74C-43797A481CC4}"/>
                  </a:ext>
                </a:extLst>
              </p:cNvPr>
              <p:cNvSpPr txBox="1"/>
              <p:nvPr/>
            </p:nvSpPr>
            <p:spPr>
              <a:xfrm>
                <a:off x="2926068" y="3431786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B53C0-0DAB-570A-CA62-18B9F21EC8F0}"/>
                  </a:ext>
                </a:extLst>
              </p:cNvPr>
              <p:cNvSpPr txBox="1"/>
              <p:nvPr/>
            </p:nvSpPr>
            <p:spPr>
              <a:xfrm>
                <a:off x="2911335" y="990150"/>
                <a:ext cx="287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7814D-5417-C0FD-48AB-414F796876E4}"/>
                  </a:ext>
                </a:extLst>
              </p:cNvPr>
              <p:cNvSpPr txBox="1"/>
              <p:nvPr/>
            </p:nvSpPr>
            <p:spPr>
              <a:xfrm>
                <a:off x="4993119" y="971862"/>
                <a:ext cx="273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FFFF00"/>
                    </a:solidFill>
                  </a:rPr>
                  <a:t>P</a:t>
                </a:r>
                <a:endParaRPr lang="en-AU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BB29B-4660-A939-69E3-A7E6F704AD8F}"/>
                  </a:ext>
                </a:extLst>
              </p:cNvPr>
              <p:cNvSpPr txBox="1"/>
              <p:nvPr/>
            </p:nvSpPr>
            <p:spPr>
              <a:xfrm>
                <a:off x="6967728" y="22024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FEBB5F-5B91-4EEB-817B-28BD3602CB68}"/>
                  </a:ext>
                </a:extLst>
              </p:cNvPr>
              <p:cNvSpPr txBox="1"/>
              <p:nvPr/>
            </p:nvSpPr>
            <p:spPr>
              <a:xfrm>
                <a:off x="4986769" y="2202918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D2D36-E41F-2506-EBF0-9C7E2EFD2357}"/>
                  </a:ext>
                </a:extLst>
              </p:cNvPr>
              <p:cNvSpPr txBox="1"/>
              <p:nvPr/>
            </p:nvSpPr>
            <p:spPr>
              <a:xfrm>
                <a:off x="2911335" y="2221206"/>
                <a:ext cx="4635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1800" dirty="0">
                    <a:solidFill>
                      <a:srgbClr val="00B050"/>
                    </a:solidFill>
                  </a:rPr>
                  <a:t>R</a:t>
                </a:r>
                <a:endParaRPr lang="en-A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0280-DE1B-BCD9-C526-8C677591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8437"/>
            <a:ext cx="8229240" cy="85680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Mapping suitable habitat for species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BEAA4-D5CD-34F0-527C-9EA520EF3A83}"/>
              </a:ext>
            </a:extLst>
          </p:cNvPr>
          <p:cNvGrpSpPr/>
          <p:nvPr/>
        </p:nvGrpSpPr>
        <p:grpSpPr>
          <a:xfrm>
            <a:off x="5173846" y="824510"/>
            <a:ext cx="2269678" cy="1517575"/>
            <a:chOff x="4046062" y="1044247"/>
            <a:chExt cx="2269678" cy="1517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37D84-5105-415A-5BDA-E50C1E63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062" y="1430225"/>
              <a:ext cx="2269678" cy="11315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9843E-EF6C-0E7A-1719-B00C32294AF5}"/>
                </a:ext>
              </a:extLst>
            </p:cNvPr>
            <p:cNvSpPr txBox="1"/>
            <p:nvPr/>
          </p:nvSpPr>
          <p:spPr>
            <a:xfrm>
              <a:off x="4601743" y="1044247"/>
              <a:ext cx="125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Elevation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63E4E-D91F-E1C3-DA83-3EE02B6A2DFA}"/>
              </a:ext>
            </a:extLst>
          </p:cNvPr>
          <p:cNvGrpSpPr/>
          <p:nvPr/>
        </p:nvGrpSpPr>
        <p:grpSpPr>
          <a:xfrm>
            <a:off x="2564566" y="824510"/>
            <a:ext cx="2417081" cy="1661276"/>
            <a:chOff x="1592744" y="1044247"/>
            <a:chExt cx="2417081" cy="1661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C5AE-A35D-59B6-1E5B-67F7C2B9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744" y="1430225"/>
              <a:ext cx="2417081" cy="127529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696D0-EAD8-10B5-482B-9C2A951B824C}"/>
                </a:ext>
              </a:extLst>
            </p:cNvPr>
            <p:cNvSpPr txBox="1"/>
            <p:nvPr/>
          </p:nvSpPr>
          <p:spPr>
            <a:xfrm>
              <a:off x="1749590" y="1044247"/>
              <a:ext cx="214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Current land cover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7A944E-146D-187A-529A-AC4437A518BF}"/>
              </a:ext>
            </a:extLst>
          </p:cNvPr>
          <p:cNvSpPr txBox="1"/>
          <p:nvPr/>
        </p:nvSpPr>
        <p:spPr>
          <a:xfrm>
            <a:off x="7805216" y="824510"/>
            <a:ext cx="96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810B5-8599-83C6-6103-8388745F114B}"/>
              </a:ext>
            </a:extLst>
          </p:cNvPr>
          <p:cNvGrpSpPr/>
          <p:nvPr/>
        </p:nvGrpSpPr>
        <p:grpSpPr>
          <a:xfrm>
            <a:off x="262594" y="912879"/>
            <a:ext cx="596419" cy="575503"/>
            <a:chOff x="3657601" y="1268820"/>
            <a:chExt cx="986644" cy="9173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E71728-C0AF-F4EA-DD9E-8A7FDB2D427D}"/>
                </a:ext>
              </a:extLst>
            </p:cNvPr>
            <p:cNvSpPr/>
            <p:nvPr/>
          </p:nvSpPr>
          <p:spPr>
            <a:xfrm>
              <a:off x="3657601" y="1268820"/>
              <a:ext cx="986644" cy="91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026" name="Picture 2" descr="IUCN Red List - Wikipedia">
              <a:extLst>
                <a:ext uri="{FF2B5EF4-FFF2-40B4-BE49-F238E27FC236}">
                  <a16:creationId xmlns:a16="http://schemas.microsoft.com/office/drawing/2014/main" id="{1B10107B-EA2C-016D-0ECE-DA84FF0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9" y="1268949"/>
              <a:ext cx="872603" cy="8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98C56C-5ECE-6916-3075-DDBCE47EDE4D}"/>
              </a:ext>
            </a:extLst>
          </p:cNvPr>
          <p:cNvSpPr txBox="1"/>
          <p:nvPr/>
        </p:nvSpPr>
        <p:spPr>
          <a:xfrm>
            <a:off x="859013" y="1014636"/>
            <a:ext cx="135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1EC89-E749-93F0-DD7A-E7810EE607F9}"/>
              </a:ext>
            </a:extLst>
          </p:cNvPr>
          <p:cNvSpPr txBox="1"/>
          <p:nvPr/>
        </p:nvSpPr>
        <p:spPr>
          <a:xfrm>
            <a:off x="148492" y="1476301"/>
            <a:ext cx="2224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habitat 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elevational limits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threat impacts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C3859-1DD1-944D-58DB-7DC524F02CD3}"/>
              </a:ext>
            </a:extLst>
          </p:cNvPr>
          <p:cNvSpPr txBox="1"/>
          <p:nvPr/>
        </p:nvSpPr>
        <p:spPr>
          <a:xfrm>
            <a:off x="148492" y="3085691"/>
            <a:ext cx="299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436F578-E20E-17A8-5F07-9284DD379ECE}"/>
              </a:ext>
            </a:extLst>
          </p:cNvPr>
          <p:cNvSpPr/>
          <p:nvPr/>
        </p:nvSpPr>
        <p:spPr>
          <a:xfrm rot="16200000">
            <a:off x="4375466" y="-818692"/>
            <a:ext cx="367448" cy="7453123"/>
          </a:xfrm>
          <a:prstGeom prst="leftBrace">
            <a:avLst>
              <a:gd name="adj1" fmla="val 10599"/>
              <a:gd name="adj2" fmla="val 46763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78C62-5996-8224-DB4A-A07D65674E2A}"/>
              </a:ext>
            </a:extLst>
          </p:cNvPr>
          <p:cNvSpPr txBox="1"/>
          <p:nvPr/>
        </p:nvSpPr>
        <p:spPr>
          <a:xfrm>
            <a:off x="4483059" y="3077051"/>
            <a:ext cx="3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Area of threat-free habitat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DA6948A9-CE02-3E98-D2EB-FEDF1E0F9470}"/>
              </a:ext>
            </a:extLst>
          </p:cNvPr>
          <p:cNvSpPr/>
          <p:nvPr/>
        </p:nvSpPr>
        <p:spPr>
          <a:xfrm>
            <a:off x="7743210" y="485040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D4D325A4-2B1C-E209-4CF3-6CAC3A7FE9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1" r="67365" b="50847"/>
          <a:stretch/>
        </p:blipFill>
        <p:spPr>
          <a:xfrm>
            <a:off x="7805216" y="1178444"/>
            <a:ext cx="1075634" cy="623138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4575F7A8-C5C7-2F83-E527-AD08464E97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6995"/>
          <a:stretch/>
        </p:blipFill>
        <p:spPr>
          <a:xfrm>
            <a:off x="3585292" y="3473654"/>
            <a:ext cx="4013443" cy="1533857"/>
          </a:xfrm>
          <a:prstGeom prst="rect">
            <a:avLst/>
          </a:prstGeom>
        </p:spPr>
      </p:pic>
      <p:pic>
        <p:nvPicPr>
          <p:cNvPr id="10" name="Picture 2" descr="Woodchat Shrike - eBird">
            <a:extLst>
              <a:ext uri="{FF2B5EF4-FFF2-40B4-BE49-F238E27FC236}">
                <a16:creationId xmlns:a16="http://schemas.microsoft.com/office/drawing/2014/main" id="{068A5388-0822-B7D5-88D4-2427B510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" y="3608911"/>
            <a:ext cx="1821128" cy="13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FBC48B07-9728-9ACE-95F4-0A880EB62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7" t="51418" r="356" b="26116"/>
          <a:stretch/>
        </p:blipFill>
        <p:spPr>
          <a:xfrm>
            <a:off x="7811113" y="1833217"/>
            <a:ext cx="1063839" cy="5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329"/>
            <a:ext cx="5638800" cy="79425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Mapping consequences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of managing threats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1015055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1021201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597249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613317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5" y="1136906"/>
            <a:ext cx="442317" cy="3912718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9807"/>
            <a:ext cx="1026476" cy="2078318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093585"/>
            <a:ext cx="1026476" cy="80454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898893" cy="31150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78931" cy="54664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1">
            <a:extLst>
              <a:ext uri="{FF2B5EF4-FFF2-40B4-BE49-F238E27FC236}">
                <a16:creationId xmlns:a16="http://schemas.microsoft.com/office/drawing/2014/main" id="{A09E9EAF-6224-1FCF-2C69-6BF84B067066}"/>
              </a:ext>
            </a:extLst>
          </p:cNvPr>
          <p:cNvSpPr/>
          <p:nvPr/>
        </p:nvSpPr>
        <p:spPr>
          <a:xfrm>
            <a:off x="7541766" y="4778820"/>
            <a:ext cx="131145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1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1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1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23EC0073-1873-07BD-AA72-0CDC4702F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3" y="2525203"/>
            <a:ext cx="1221669" cy="977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1E3C5-BD17-CA81-6DE5-546D468F43C9}"/>
              </a:ext>
            </a:extLst>
          </p:cNvPr>
          <p:cNvSpPr txBox="1"/>
          <p:nvPr/>
        </p:nvSpPr>
        <p:spPr>
          <a:xfrm>
            <a:off x="1597082" y="2559701"/>
            <a:ext cx="147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6B314-A1BA-4007-DCBD-B87D3FA5C2E7}"/>
              </a:ext>
            </a:extLst>
          </p:cNvPr>
          <p:cNvSpPr txBox="1"/>
          <p:nvPr/>
        </p:nvSpPr>
        <p:spPr>
          <a:xfrm>
            <a:off x="3726379" y="1132820"/>
            <a:ext cx="163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Woodchat Shrike</a:t>
            </a:r>
          </a:p>
        </p:txBody>
      </p:sp>
      <p:pic>
        <p:nvPicPr>
          <p:cNvPr id="14" name="Picture 2" descr="Woodchat Shrike - eBird">
            <a:extLst>
              <a:ext uri="{FF2B5EF4-FFF2-40B4-BE49-F238E27FC236}">
                <a16:creationId xmlns:a16="http://schemas.microsoft.com/office/drawing/2014/main" id="{F60B143B-CF45-2159-38FF-A2604D9D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2" y="1498468"/>
            <a:ext cx="1278988" cy="9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21220B-008F-59B5-D45F-5A6105CBC32D}"/>
              </a:ext>
            </a:extLst>
          </p:cNvPr>
          <p:cNvGrpSpPr/>
          <p:nvPr/>
        </p:nvGrpSpPr>
        <p:grpSpPr>
          <a:xfrm>
            <a:off x="6402212" y="151445"/>
            <a:ext cx="2547097" cy="1250646"/>
            <a:chOff x="5971037" y="88329"/>
            <a:chExt cx="2796873" cy="1373288"/>
          </a:xfrm>
        </p:grpSpPr>
        <p:pic>
          <p:nvPicPr>
            <p:cNvPr id="16" name="Picture 15" descr="A map of the world&#10;&#10;Description automatically generated">
              <a:extLst>
                <a:ext uri="{FF2B5EF4-FFF2-40B4-BE49-F238E27FC236}">
                  <a16:creationId xmlns:a16="http://schemas.microsoft.com/office/drawing/2014/main" id="{E285011A-84CF-0FFE-155A-43AF6E8E4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r="7143"/>
            <a:stretch/>
          </p:blipFill>
          <p:spPr>
            <a:xfrm>
              <a:off x="5971037" y="389480"/>
              <a:ext cx="2796873" cy="107213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DCE2D-C6E5-C0FE-82A3-E360A455CCBD}"/>
                </a:ext>
              </a:extLst>
            </p:cNvPr>
            <p:cNvSpPr txBox="1"/>
            <p:nvPr/>
          </p:nvSpPr>
          <p:spPr>
            <a:xfrm>
              <a:off x="5971037" y="88329"/>
              <a:ext cx="2796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Existing habitat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D466E9-F66D-DC43-8750-5644E349E875}"/>
              </a:ext>
            </a:extLst>
          </p:cNvPr>
          <p:cNvGrpSpPr/>
          <p:nvPr/>
        </p:nvGrpSpPr>
        <p:grpSpPr>
          <a:xfrm>
            <a:off x="3689326" y="3542460"/>
            <a:ext cx="2562063" cy="1464480"/>
            <a:chOff x="2232584" y="2767604"/>
            <a:chExt cx="2813306" cy="1608091"/>
          </a:xfrm>
        </p:grpSpPr>
        <p:pic>
          <p:nvPicPr>
            <p:cNvPr id="18" name="Picture 17" descr="A map of the world&#10;&#10;Description automatically generated">
              <a:extLst>
                <a:ext uri="{FF2B5EF4-FFF2-40B4-BE49-F238E27FC236}">
                  <a16:creationId xmlns:a16="http://schemas.microsoft.com/office/drawing/2014/main" id="{0A211F6F-D5FE-D2B3-9E99-FE51EDFBE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6" r="7049"/>
            <a:stretch/>
          </p:blipFill>
          <p:spPr>
            <a:xfrm>
              <a:off x="2232584" y="3303433"/>
              <a:ext cx="2797200" cy="10722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DCCE0B-C9FE-68F9-2A62-7A9C8AC4E594}"/>
                </a:ext>
              </a:extLst>
            </p:cNvPr>
            <p:cNvSpPr txBox="1"/>
            <p:nvPr/>
          </p:nvSpPr>
          <p:spPr>
            <a:xfrm>
              <a:off x="2232584" y="2767604"/>
              <a:ext cx="28133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 </a:t>
              </a:r>
            </a:p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&amp; stop hunting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E2D619-16F1-F984-0B46-DA92F3E69B21}"/>
              </a:ext>
            </a:extLst>
          </p:cNvPr>
          <p:cNvGrpSpPr/>
          <p:nvPr/>
        </p:nvGrpSpPr>
        <p:grpSpPr>
          <a:xfrm>
            <a:off x="6402211" y="1530293"/>
            <a:ext cx="2550890" cy="1269987"/>
            <a:chOff x="6031084" y="1474061"/>
            <a:chExt cx="2801037" cy="1394525"/>
          </a:xfrm>
        </p:grpSpPr>
        <p:pic>
          <p:nvPicPr>
            <p:cNvPr id="20" name="Picture 19" descr="A map of the world&#10;&#10;Description automatically generated">
              <a:extLst>
                <a:ext uri="{FF2B5EF4-FFF2-40B4-BE49-F238E27FC236}">
                  <a16:creationId xmlns:a16="http://schemas.microsoft.com/office/drawing/2014/main" id="{11CF9D72-CAB3-89A5-3DD3-E7C11395A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7" r="7290"/>
            <a:stretch/>
          </p:blipFill>
          <p:spPr>
            <a:xfrm>
              <a:off x="6034921" y="1795548"/>
              <a:ext cx="2797200" cy="107303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B6A36E-9473-6F6F-F9F4-124842AEF0B6}"/>
                </a:ext>
              </a:extLst>
            </p:cNvPr>
            <p:cNvSpPr txBox="1"/>
            <p:nvPr/>
          </p:nvSpPr>
          <p:spPr>
            <a:xfrm>
              <a:off x="6031084" y="1474061"/>
              <a:ext cx="2801037" cy="4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Restore croplands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FC0B76-9ACC-862A-CBC8-C8DB05E680EA}"/>
              </a:ext>
            </a:extLst>
          </p:cNvPr>
          <p:cNvGrpSpPr/>
          <p:nvPr/>
        </p:nvGrpSpPr>
        <p:grpSpPr>
          <a:xfrm>
            <a:off x="6405706" y="3007425"/>
            <a:ext cx="2547395" cy="1178487"/>
            <a:chOff x="5986585" y="2987448"/>
            <a:chExt cx="2797200" cy="1294053"/>
          </a:xfrm>
        </p:grpSpPr>
        <p:pic>
          <p:nvPicPr>
            <p:cNvPr id="24" name="Picture 23" descr="A map of the world&#10;&#10;Description automatically generated">
              <a:extLst>
                <a:ext uri="{FF2B5EF4-FFF2-40B4-BE49-F238E27FC236}">
                  <a16:creationId xmlns:a16="http://schemas.microsoft.com/office/drawing/2014/main" id="{5D0BA056-7B7F-3925-12AB-146BCA390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1" r="7267"/>
            <a:stretch/>
          </p:blipFill>
          <p:spPr>
            <a:xfrm>
              <a:off x="5986585" y="3209482"/>
              <a:ext cx="2797200" cy="107201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60BC55-EF2B-6FB2-751D-135B7AFFAA0C}"/>
                </a:ext>
              </a:extLst>
            </p:cNvPr>
            <p:cNvSpPr txBox="1"/>
            <p:nvPr/>
          </p:nvSpPr>
          <p:spPr>
            <a:xfrm>
              <a:off x="5990749" y="2987448"/>
              <a:ext cx="27888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ysClr val="windowText" lastClr="000000"/>
                  </a:solidFill>
                </a:rPr>
                <a:t>Stop hunting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4F33-BEFA-3B48-1163-3D872DBA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19" y="96112"/>
            <a:ext cx="4045320" cy="1186884"/>
          </a:xfrm>
        </p:spPr>
        <p:txBody>
          <a:bodyPr/>
          <a:lstStyle/>
          <a:p>
            <a:r>
              <a:rPr lang="en-AU" sz="2800" dirty="0">
                <a:solidFill>
                  <a:schemeClr val="bg1"/>
                </a:solidFill>
              </a:rPr>
              <a:t>Existing protected areas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37680-CFB1-4690-EDEC-A99A177FF5B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67419" y="1524000"/>
            <a:ext cx="4226609" cy="32454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77 (11%)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Only 4 of 61 critically endangered species adequately represented when accounting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bg1"/>
                </a:solidFill>
              </a:rPr>
              <a:t>If we didn’t account for threats, then instead of 77 species, we would mistakenly think 137 species (19%) are adequately represented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7E190A69-4707-8C40-F7F1-1DF0B142A9CD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graph of different species&#10;&#10;Description automatically generated">
            <a:extLst>
              <a:ext uri="{FF2B5EF4-FFF2-40B4-BE49-F238E27FC236}">
                <a16:creationId xmlns:a16="http://schemas.microsoft.com/office/drawing/2014/main" id="{BA5BE557-9EFF-F242-4FA8-A8F74985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97" y="276446"/>
            <a:ext cx="4507195" cy="45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412A63-6C75-B850-0B01-17E92BEC0434}"/>
              </a:ext>
            </a:extLst>
          </p:cNvPr>
          <p:cNvSpPr/>
          <p:nvPr/>
        </p:nvSpPr>
        <p:spPr>
          <a:xfrm>
            <a:off x="3729187" y="878170"/>
            <a:ext cx="5061131" cy="3895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356D-E3D9-241B-1BCD-8F4D116A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604" y="66580"/>
            <a:ext cx="3950897" cy="856800"/>
          </a:xfrm>
        </p:spPr>
        <p:txBody>
          <a:bodyPr/>
          <a:lstStyle/>
          <a:p>
            <a:r>
              <a:rPr lang="en-AU" sz="3600" i="1" dirty="0" err="1">
                <a:solidFill>
                  <a:schemeClr val="bg1"/>
                </a:solidFill>
              </a:rPr>
              <a:t>Pelobates</a:t>
            </a:r>
            <a:r>
              <a:rPr lang="en-AU" sz="3600" i="1" dirty="0">
                <a:solidFill>
                  <a:schemeClr val="bg1"/>
                </a:solidFill>
              </a:rPr>
              <a:t> </a:t>
            </a:r>
            <a:r>
              <a:rPr lang="en-AU" sz="3600" i="1" dirty="0" err="1">
                <a:solidFill>
                  <a:schemeClr val="bg1"/>
                </a:solidFill>
              </a:rPr>
              <a:t>cultripes</a:t>
            </a:r>
            <a:endParaRPr lang="en-AU" sz="3600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03112-0DCC-8B35-D8B5-58C76B809FF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3957" y="1106130"/>
            <a:ext cx="3407434" cy="3973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13% of current habitat covered by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10% representation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Only 6% covered by protected areas that are free from threats that impact this species</a:t>
            </a:r>
          </a:p>
        </p:txBody>
      </p:sp>
      <p:pic>
        <p:nvPicPr>
          <p:cNvPr id="3074" name="Picture 2" descr="Iberian spadefoot toad (Pelobates cultripes)">
            <a:extLst>
              <a:ext uri="{FF2B5EF4-FFF2-40B4-BE49-F238E27FC236}">
                <a16:creationId xmlns:a16="http://schemas.microsoft.com/office/drawing/2014/main" id="{7447C03C-EBDE-2D77-21CC-47318F81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0"/>
            <a:ext cx="1321647" cy="9899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B222A869-1518-7937-3223-A0C76DEC40B5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 descr="A map of different countries/regions&#10;&#10;Description automatically generated">
            <a:extLst>
              <a:ext uri="{FF2B5EF4-FFF2-40B4-BE49-F238E27FC236}">
                <a16:creationId xmlns:a16="http://schemas.microsoft.com/office/drawing/2014/main" id="{12078FE6-DF7B-EA92-953F-6FB5F5B3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r="1309"/>
          <a:stretch/>
        </p:blipFill>
        <p:spPr>
          <a:xfrm>
            <a:off x="3729187" y="899632"/>
            <a:ext cx="4993933" cy="3852376"/>
          </a:xfrm>
          <a:prstGeom prst="rect">
            <a:avLst/>
          </a:prstGeom>
        </p:spPr>
      </p:pic>
      <p:pic>
        <p:nvPicPr>
          <p:cNvPr id="3076" name="Picture 4" descr="IUCN Red List of Threatened Species">
            <a:extLst>
              <a:ext uri="{FF2B5EF4-FFF2-40B4-BE49-F238E27FC236}">
                <a16:creationId xmlns:a16="http://schemas.microsoft.com/office/drawing/2014/main" id="{9253AC84-7B84-F47A-D64A-CD6E7A7C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077" y="2939123"/>
            <a:ext cx="1304745" cy="13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3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346B-54BC-B2FC-A0BD-85747331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13" y="92157"/>
            <a:ext cx="80738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AE56755-FF65-9206-84AB-B822B1F78FEF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C766E65-5FD9-2254-8726-0BB95EB0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1" y="813976"/>
            <a:ext cx="7092738" cy="39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B41-FC4C-256E-DF9A-FEA7ED63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164"/>
            <a:ext cx="8229240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Prioritization to manage threats</a:t>
            </a:r>
            <a:endParaRPr lang="en-AU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BA4284-1F0F-E92A-F695-99CB35DA3704}"/>
              </a:ext>
            </a:extLst>
          </p:cNvPr>
          <p:cNvSpPr txBox="1">
            <a:spLocks/>
          </p:cNvSpPr>
          <p:nvPr/>
        </p:nvSpPr>
        <p:spPr>
          <a:xfrm>
            <a:off x="155748" y="861022"/>
            <a:ext cx="6201921" cy="4076558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system ≤ 30% of each country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Adequately represent 325 (45%) species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66% of priority areas managing inside existing conserved areas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32% of priority areas establishing new protected areas and managing threats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AU" sz="1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2% of priority areas simply protecting remnant habitat</a:t>
            </a:r>
          </a:p>
        </p:txBody>
      </p:sp>
      <p:pic>
        <p:nvPicPr>
          <p:cNvPr id="5" name="Picture 4" descr="A map of europe with different colored spots&#10;&#10;Description automatically generated">
            <a:extLst>
              <a:ext uri="{FF2B5EF4-FFF2-40B4-BE49-F238E27FC236}">
                <a16:creationId xmlns:a16="http://schemas.microsoft.com/office/drawing/2014/main" id="{F84F6A9C-46AC-E3FC-B758-1E4D8DA6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60" y="1123105"/>
            <a:ext cx="2901190" cy="1621766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51B4FED3-E044-3D30-5829-60B4BF6A15FD}"/>
              </a:ext>
            </a:extLst>
          </p:cNvPr>
          <p:cNvSpPr/>
          <p:nvPr/>
        </p:nvSpPr>
        <p:spPr>
          <a:xfrm>
            <a:off x="7017053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85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8830-5E87-390B-EE8A-797059BF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897"/>
            <a:ext cx="4641011" cy="803371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Habitat restoration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DC74E-6542-8E6F-7DB0-18191E04880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1541" y="702733"/>
            <a:ext cx="4641011" cy="43728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Of the 7 threats that could be managed, 3 associated with restoration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65% of priority areas involved restoring habitat inside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33% of priority areas involved restoring habitat in newly established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28% of Europe’s land prioritized for habitat restoration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bg1"/>
                </a:solidFill>
              </a:rPr>
              <a:t>EU pledged to restore 20%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428CBE7-EA9A-364C-B7F6-47E6E28EB421}"/>
              </a:ext>
            </a:extLst>
          </p:cNvPr>
          <p:cNvSpPr/>
          <p:nvPr/>
        </p:nvSpPr>
        <p:spPr>
          <a:xfrm>
            <a:off x="6835899" y="477882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prep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diagram of a farm&#10;&#10;Description automatically generated with medium confidence">
            <a:extLst>
              <a:ext uri="{FF2B5EF4-FFF2-40B4-BE49-F238E27FC236}">
                <a16:creationId xmlns:a16="http://schemas.microsoft.com/office/drawing/2014/main" id="{4AD5A527-6EA7-A196-EAFE-FDCB2DAB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r="12333"/>
          <a:stretch/>
        </p:blipFill>
        <p:spPr>
          <a:xfrm>
            <a:off x="5168558" y="186183"/>
            <a:ext cx="3733901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0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EA33-E344-6C94-8218-C46F6D8E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World database on Protected Areas (WDPA)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5DFA2-1FA9-1A14-0AFF-C17F2D3C764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08001" y="1148142"/>
            <a:ext cx="2796363" cy="37894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267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268,721 terrestrial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18,638 marine protected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IUCN management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6F0D3-A09B-3578-D093-B4210521C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" t="17088" r="53566" b="5599"/>
          <a:stretch/>
        </p:blipFill>
        <p:spPr>
          <a:xfrm>
            <a:off x="457200" y="1062720"/>
            <a:ext cx="4068726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2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D84B-2FCD-D86C-8044-226B7081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58709"/>
            <a:ext cx="5372100" cy="856800"/>
          </a:xfrm>
        </p:spPr>
        <p:txBody>
          <a:bodyPr/>
          <a:lstStyle/>
          <a:p>
            <a:r>
              <a:rPr lang="en-AU" sz="3600" dirty="0">
                <a:solidFill>
                  <a:schemeClr val="bg1"/>
                </a:solidFill>
              </a:rPr>
              <a:t>But data needs cleaning…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B2D0C-75F3-26C1-7329-7490542FB49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3786" y="1062720"/>
            <a:ext cx="6064102" cy="38041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Invalid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aren’t implemented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represented only as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cross the dateline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Protected areas that don’t really do much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Removing slivers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Erase for overlapping areas</a:t>
            </a:r>
          </a:p>
        </p:txBody>
      </p:sp>
      <p:pic>
        <p:nvPicPr>
          <p:cNvPr id="1026" name="Picture 2" descr="More crossed polygons">
            <a:extLst>
              <a:ext uri="{FF2B5EF4-FFF2-40B4-BE49-F238E27FC236}">
                <a16:creationId xmlns:a16="http://schemas.microsoft.com/office/drawing/2014/main" id="{65472660-A2B1-3709-E3CF-B366033BE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03"/>
          <a:stretch/>
        </p:blipFill>
        <p:spPr bwMode="auto">
          <a:xfrm>
            <a:off x="7166948" y="1130750"/>
            <a:ext cx="1522055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A26AD-2072-5404-EE82-5B60764F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36" y="3293583"/>
            <a:ext cx="1524078" cy="1651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DB81DD-C51B-0BCA-CE5D-D92CDE77A833}"/>
              </a:ext>
            </a:extLst>
          </p:cNvPr>
          <p:cNvSpPr txBox="1"/>
          <p:nvPr/>
        </p:nvSpPr>
        <p:spPr>
          <a:xfrm>
            <a:off x="6937375" y="7614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Self-intersections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E30819-4643-73BC-974B-986F1CAC52F5}"/>
              </a:ext>
            </a:extLst>
          </p:cNvPr>
          <p:cNvSpPr/>
          <p:nvPr/>
        </p:nvSpPr>
        <p:spPr>
          <a:xfrm>
            <a:off x="7651750" y="2940275"/>
            <a:ext cx="552450" cy="26463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967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5A36-CC29-183B-5687-54F89F59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531271"/>
          </a:xfrm>
        </p:spPr>
        <p:txBody>
          <a:bodyPr/>
          <a:lstStyle/>
          <a:p>
            <a:r>
              <a:rPr lang="en-AU" sz="2400" dirty="0" err="1">
                <a:solidFill>
                  <a:schemeClr val="bg1"/>
                </a:solidFill>
              </a:rPr>
              <a:t>wdpar</a:t>
            </a:r>
            <a:r>
              <a:rPr lang="en-AU" sz="2400" dirty="0">
                <a:solidFill>
                  <a:schemeClr val="bg1"/>
                </a:solidFill>
              </a:rPr>
              <a:t>: Interface to the World Database on Protected Areas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9A9C28-4A42-113E-42AC-6881541C6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1"/>
          <a:stretch/>
        </p:blipFill>
        <p:spPr bwMode="auto">
          <a:xfrm>
            <a:off x="263303" y="841831"/>
            <a:ext cx="5244361" cy="41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E6E4DD-B86D-0069-5EA2-B8EC5BBE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915" y="841831"/>
            <a:ext cx="3055115" cy="21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2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more data 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always better?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23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576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6170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633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8 imperiled plant species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30BA447-E385-B443-C890-50F830F4F37D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49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558874" y="4657938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E38A04-FBCE-A680-1CC8-75DB2408C3C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236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0D006BF8-45D8-C17E-597A-B000865B5E89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115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0F1AE416-72AB-6A50-B6ED-C27B0408F4AA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429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A77C3D7F-5717-BA7D-2B0D-C8BF323178C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36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kumimoji="0" lang="en-US" sz="4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marR="0" lvl="0" indent="-2854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517CEBD0-BB49-F1AC-F147-EFFAF77706B1}"/>
              </a:ext>
            </a:extLst>
          </p:cNvPr>
          <p:cNvSpPr/>
          <p:nvPr/>
        </p:nvSpPr>
        <p:spPr>
          <a:xfrm>
            <a:off x="7009118" y="4886030"/>
            <a:ext cx="212694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 J. Appl. </a:t>
            </a:r>
            <a:r>
              <a:rPr lang="en-US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906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74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F247BC6-6DD6-C1CF-A64D-D058026BB900}"/>
              </a:ext>
            </a:extLst>
          </p:cNvPr>
          <p:cNvSpPr/>
          <p:nvPr/>
        </p:nvSpPr>
        <p:spPr>
          <a:xfrm>
            <a:off x="1949918" y="1685584"/>
            <a:ext cx="902889" cy="35689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B9794-4A3F-4C39-B028-4A656DF8A420}"/>
              </a:ext>
            </a:extLst>
          </p:cNvPr>
          <p:cNvSpPr/>
          <p:nvPr/>
        </p:nvSpPr>
        <p:spPr>
          <a:xfrm>
            <a:off x="327804" y="1372392"/>
            <a:ext cx="4136400" cy="2956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5A7DC5B5-F0F5-B744-FD30-63B25A5DB4BA}"/>
              </a:ext>
            </a:extLst>
          </p:cNvPr>
          <p:cNvSpPr/>
          <p:nvPr/>
        </p:nvSpPr>
        <p:spPr>
          <a:xfrm rot="5400000">
            <a:off x="540476" y="2439829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-45506"/>
            <a:ext cx="8229600" cy="857250"/>
          </a:xfrm>
        </p:spPr>
        <p:txBody>
          <a:bodyPr/>
          <a:lstStyle/>
          <a:p>
            <a:r>
              <a:rPr lang="en-AU" dirty="0"/>
              <a:t>Connectivity in reserve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087" y="699658"/>
            <a:ext cx="7323826" cy="5143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sz="2400" dirty="0"/>
              <a:t>movement of individuals and genes between populations</a:t>
            </a:r>
          </a:p>
        </p:txBody>
      </p:sp>
      <p:pic>
        <p:nvPicPr>
          <p:cNvPr id="9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949867A0-D9EC-4804-A146-90396551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99" y="13071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2FA92B8-6F03-4944-9F41-997BA31B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3" y="153986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4958F09-4F47-4FC4-8D7C-43757822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08" y="159737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4E751531-CB5C-4A98-88FB-FB8A8456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21" y="16334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DADE6914-550F-49A4-B2A7-882B39E7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2" y="183284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FA5DB4A8-857D-4F73-9557-E9D413A5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18" y="123885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B2094E-325E-4EAF-AC09-36F81F73B0BC}"/>
              </a:ext>
            </a:extLst>
          </p:cNvPr>
          <p:cNvSpPr/>
          <p:nvPr/>
        </p:nvSpPr>
        <p:spPr>
          <a:xfrm>
            <a:off x="2945004" y="1453824"/>
            <a:ext cx="1410549" cy="9052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9EFB2-BE22-42F2-87B9-AA9553994D4D}"/>
              </a:ext>
            </a:extLst>
          </p:cNvPr>
          <p:cNvSpPr/>
          <p:nvPr/>
        </p:nvSpPr>
        <p:spPr>
          <a:xfrm>
            <a:off x="445279" y="1471869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256196E-C666-44B8-8F04-6B8D6C99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1" y="366841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E98BC617-2F5D-42E2-9B57-757C5CE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18" y="35804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08C65A86-E8AB-4C99-B7C0-0AB548F1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3" y="31615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1" y="2544388"/>
            <a:ext cx="1446519" cy="1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2501386" y="2422748"/>
            <a:ext cx="1647054" cy="180914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5911240" y="4505110"/>
            <a:ext cx="329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*All else being equal</a:t>
            </a: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E81A36A1-DF5B-3959-D2D4-850CBF38FE97}"/>
              </a:ext>
            </a:extLst>
          </p:cNvPr>
          <p:cNvSpPr/>
          <p:nvPr/>
        </p:nvSpPr>
        <p:spPr>
          <a:xfrm>
            <a:off x="6321506" y="1699719"/>
            <a:ext cx="902889" cy="35689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F1A8-3C39-2732-0453-B634E1C91200}"/>
              </a:ext>
            </a:extLst>
          </p:cNvPr>
          <p:cNvSpPr/>
          <p:nvPr/>
        </p:nvSpPr>
        <p:spPr>
          <a:xfrm>
            <a:off x="4699392" y="1386527"/>
            <a:ext cx="4136400" cy="29569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72D32955-850A-4A7C-C8A5-9C657C88ED72}"/>
              </a:ext>
            </a:extLst>
          </p:cNvPr>
          <p:cNvSpPr/>
          <p:nvPr/>
        </p:nvSpPr>
        <p:spPr>
          <a:xfrm rot="5400000">
            <a:off x="4912064" y="2453964"/>
            <a:ext cx="1430233" cy="1101844"/>
          </a:xfrm>
          <a:prstGeom prst="leftRightArrow">
            <a:avLst>
              <a:gd name="adj1" fmla="val 4654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3ADF6C40-6ED6-8D44-9591-ED31F938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87" y="13212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0AB2CBA-8749-769D-7AAE-7D84635D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61" y="15540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0C3D3B7-4F5D-131E-35E9-62267061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96" y="161151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6C082001-C800-2DE2-08DF-B3AEFE2C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09" y="16476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B2BCEE60-8186-921A-923E-572E271D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80" y="184698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7C3DB18C-1835-51D1-59C5-D5FF959C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06" y="125299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BB89602-CEBE-FB48-78C6-ED4F40D2A2C6}"/>
              </a:ext>
            </a:extLst>
          </p:cNvPr>
          <p:cNvSpPr/>
          <p:nvPr/>
        </p:nvSpPr>
        <p:spPr>
          <a:xfrm>
            <a:off x="4816867" y="1486004"/>
            <a:ext cx="1405326" cy="10638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6611F21-F71E-3FE9-7512-877C83B8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99" y="368254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A86BB99A-8E69-0090-277B-86A4F813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06" y="359457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110F0EE1-9437-ACE4-3AE0-FF4601AC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1" y="317568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AD83866-A759-FEEC-4248-85E5A449F07E}"/>
              </a:ext>
            </a:extLst>
          </p:cNvPr>
          <p:cNvSpPr/>
          <p:nvPr/>
        </p:nvSpPr>
        <p:spPr>
          <a:xfrm>
            <a:off x="4976338" y="3353623"/>
            <a:ext cx="1405326" cy="9031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53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3277-6562-8F83-1503-314ACAED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276603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But getting connectivity data is hard</a:t>
            </a:r>
          </a:p>
        </p:txBody>
      </p:sp>
      <p:pic>
        <p:nvPicPr>
          <p:cNvPr id="6146" name="Picture 2" descr="How tracking technology is transforming our understanding of animal  behaviour">
            <a:extLst>
              <a:ext uri="{FF2B5EF4-FFF2-40B4-BE49-F238E27FC236}">
                <a16:creationId xmlns:a16="http://schemas.microsoft.com/office/drawing/2014/main" id="{DCCACEF8-304E-B557-ED18-AF1350D1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" y="2036913"/>
            <a:ext cx="3726576" cy="2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78CD48F-6836-627E-5287-8B94FAF7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6684"/>
          <a:stretch/>
        </p:blipFill>
        <p:spPr bwMode="auto">
          <a:xfrm>
            <a:off x="4823062" y="2174152"/>
            <a:ext cx="3863558" cy="216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D597C-98DC-D177-AF4B-BA444F8F82F4}"/>
              </a:ext>
            </a:extLst>
          </p:cNvPr>
          <p:cNvSpPr txBox="1"/>
          <p:nvPr/>
        </p:nvSpPr>
        <p:spPr>
          <a:xfrm>
            <a:off x="1163145" y="1446629"/>
            <a:ext cx="256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Animal telemetry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9AF71-EA1C-CEAE-AA47-889942EA7056}"/>
              </a:ext>
            </a:extLst>
          </p:cNvPr>
          <p:cNvSpPr txBox="1"/>
          <p:nvPr/>
        </p:nvSpPr>
        <p:spPr>
          <a:xfrm>
            <a:off x="5193102" y="1575248"/>
            <a:ext cx="32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Molecular ecology</a:t>
            </a:r>
          </a:p>
        </p:txBody>
      </p:sp>
    </p:spTree>
    <p:extLst>
      <p:ext uri="{BB962C8B-B14F-4D97-AF65-F5344CB8AC3E}">
        <p14:creationId xmlns:p14="http://schemas.microsoft.com/office/powerpoint/2010/main" val="175525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D518-9517-7696-6417-3C3A2A68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89" y="99763"/>
            <a:ext cx="8229240" cy="856800"/>
          </a:xfrm>
        </p:spPr>
        <p:txBody>
          <a:bodyPr/>
          <a:lstStyle/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4DEC7-7939-FB92-3FCA-7C6D85D6407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75912" y="1294453"/>
            <a:ext cx="4339087" cy="1329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area protected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Species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275912" y="1081074"/>
            <a:ext cx="4848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More habitat = More connectivity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BAD6-5457-FF20-61FD-8179D2EA2E36}"/>
              </a:ext>
            </a:extLst>
          </p:cNvPr>
          <p:cNvGrpSpPr/>
          <p:nvPr/>
        </p:nvGrpSpPr>
        <p:grpSpPr>
          <a:xfrm>
            <a:off x="6087485" y="2527539"/>
            <a:ext cx="2679939" cy="2047731"/>
            <a:chOff x="5814204" y="2812211"/>
            <a:chExt cx="2679939" cy="20477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DC8C25-7687-48D4-A47F-56AB8D409638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B4553BD6-B8BF-C61A-D789-E15EC728F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7550A56-AED7-BCE8-2BD7-E65E57264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7061F7C-5F6F-6F4C-9A84-E82A1E36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E273161B-7A29-7AA6-8AD2-CB0FF7758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A8ECC79-7002-6080-EABB-9F618AB92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492" y="2990740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B9C5037-2242-6305-256F-6F73879F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411" y="294562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D5495CAE-82F6-BAB6-1AFC-45F3E87BA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994" y="418467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0ED4FA-6F20-CA8D-CBB7-7B5BF114E0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37AA14-0970-4511-AEE3-FE9E2C5E6ED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EBF9F0-2FB6-33DE-0610-1A90784CC909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76DE00-8867-2055-25B5-EBD196B2C39B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7FD3DF-5920-F2A4-656E-BEBF81D092DB}"/>
              </a:ext>
            </a:extLst>
          </p:cNvPr>
          <p:cNvGrpSpPr/>
          <p:nvPr/>
        </p:nvGrpSpPr>
        <p:grpSpPr>
          <a:xfrm>
            <a:off x="457200" y="2522926"/>
            <a:ext cx="2679939" cy="2047731"/>
            <a:chOff x="5814204" y="2812211"/>
            <a:chExt cx="2679939" cy="20477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B042A1-403E-1AA2-E7F7-340B07B5BC35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5AC40A99-BFAE-97E4-A8C2-6E3D03480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1480401-7EC2-F583-0955-B13D7BBB4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AD6CAAC5-B45A-0C31-9EF4-8826AB8D9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A21EB7E-1845-4FA7-90CC-B2C3922C4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0F6480-7EA5-2986-EBF9-EFD476500953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8B1DAC-6F88-198F-B5FF-05EB8D05E6FF}"/>
              </a:ext>
            </a:extLst>
          </p:cNvPr>
          <p:cNvGrpSpPr/>
          <p:nvPr/>
        </p:nvGrpSpPr>
        <p:grpSpPr>
          <a:xfrm>
            <a:off x="3307892" y="2522926"/>
            <a:ext cx="2679939" cy="2047731"/>
            <a:chOff x="5814204" y="2812211"/>
            <a:chExt cx="2679939" cy="204773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BCF0-4CEA-DAEA-D90F-D93498A25BF9}"/>
                </a:ext>
              </a:extLst>
            </p:cNvPr>
            <p:cNvSpPr/>
            <p:nvPr/>
          </p:nvSpPr>
          <p:spPr>
            <a:xfrm>
              <a:off x="5814204" y="2812211"/>
              <a:ext cx="2679939" cy="20477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653BB197-C9E2-D4D5-180D-B0B7EE1DC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529" y="3713741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85D51B49-CB88-94D2-530C-30FB3612D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386" y="4291298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754C7A8-EF54-2E77-8B02-68F09011D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317" y="37137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FB2A36EB-85FF-1ADD-B4E7-E1C2A77B1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006" y="4286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9148A1-418A-78A8-0653-58D5B9049E06}"/>
                </a:ext>
              </a:extLst>
            </p:cNvPr>
            <p:cNvSpPr/>
            <p:nvPr/>
          </p:nvSpPr>
          <p:spPr>
            <a:xfrm>
              <a:off x="5960492" y="2945621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682014-641E-9E5B-1DBE-F58B44DA8CCA}"/>
                </a:ext>
              </a:extLst>
            </p:cNvPr>
            <p:cNvSpPr/>
            <p:nvPr/>
          </p:nvSpPr>
          <p:spPr>
            <a:xfrm>
              <a:off x="5905062" y="4010607"/>
              <a:ext cx="750498" cy="74716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B6023A-9F0E-83AB-3A44-D76D2ECFF1F8}"/>
                </a:ext>
              </a:extLst>
            </p:cNvPr>
            <p:cNvSpPr/>
            <p:nvPr/>
          </p:nvSpPr>
          <p:spPr>
            <a:xfrm>
              <a:off x="6964137" y="2901475"/>
              <a:ext cx="750498" cy="6494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9D9990-1F0A-894E-A2B9-F9AD668A86E0}"/>
                </a:ext>
              </a:extLst>
            </p:cNvPr>
            <p:cNvSpPr/>
            <p:nvPr/>
          </p:nvSpPr>
          <p:spPr>
            <a:xfrm>
              <a:off x="7191745" y="3649317"/>
              <a:ext cx="1204192" cy="1108455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Arrow: Quad 50">
            <a:extLst>
              <a:ext uri="{FF2B5EF4-FFF2-40B4-BE49-F238E27FC236}">
                <a16:creationId xmlns:a16="http://schemas.microsoft.com/office/drawing/2014/main" id="{C88DB2A5-4244-9CD7-EA0D-811332DF5AC7}"/>
              </a:ext>
            </a:extLst>
          </p:cNvPr>
          <p:cNvSpPr/>
          <p:nvPr/>
        </p:nvSpPr>
        <p:spPr>
          <a:xfrm rot="18644897">
            <a:off x="7718261" y="3532137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Quad 51">
            <a:extLst>
              <a:ext uri="{FF2B5EF4-FFF2-40B4-BE49-F238E27FC236}">
                <a16:creationId xmlns:a16="http://schemas.microsoft.com/office/drawing/2014/main" id="{5DD44D6D-2ADB-CF68-75DD-050A54EE8AA8}"/>
              </a:ext>
            </a:extLst>
          </p:cNvPr>
          <p:cNvSpPr/>
          <p:nvPr/>
        </p:nvSpPr>
        <p:spPr>
          <a:xfrm rot="18644897">
            <a:off x="4938670" y="3569592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Arrow: Quad 52">
            <a:extLst>
              <a:ext uri="{FF2B5EF4-FFF2-40B4-BE49-F238E27FC236}">
                <a16:creationId xmlns:a16="http://schemas.microsoft.com/office/drawing/2014/main" id="{87B4DC03-B48C-741D-6C3E-6DDC59CE18D1}"/>
              </a:ext>
            </a:extLst>
          </p:cNvPr>
          <p:cNvSpPr/>
          <p:nvPr/>
        </p:nvSpPr>
        <p:spPr>
          <a:xfrm rot="18644897">
            <a:off x="2087976" y="3566951"/>
            <a:ext cx="730673" cy="787007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421FFB0D-561D-7536-B3C0-BD27F61BFF59}"/>
              </a:ext>
            </a:extLst>
          </p:cNvPr>
          <p:cNvSpPr/>
          <p:nvPr/>
        </p:nvSpPr>
        <p:spPr>
          <a:xfrm>
            <a:off x="6761206" y="4006626"/>
            <a:ext cx="851461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114BBD6D-8B7D-E017-587A-63D1C790C851}"/>
              </a:ext>
            </a:extLst>
          </p:cNvPr>
          <p:cNvSpPr/>
          <p:nvPr/>
        </p:nvSpPr>
        <p:spPr>
          <a:xfrm>
            <a:off x="6761206" y="2814263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B1F0D512-D859-C595-9024-ED9B2918A316}"/>
              </a:ext>
            </a:extLst>
          </p:cNvPr>
          <p:cNvSpPr/>
          <p:nvPr/>
        </p:nvSpPr>
        <p:spPr>
          <a:xfrm rot="16047018">
            <a:off x="6281722" y="3363692"/>
            <a:ext cx="697097" cy="30890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Arrow: Left-Right 56">
            <a:extLst>
              <a:ext uri="{FF2B5EF4-FFF2-40B4-BE49-F238E27FC236}">
                <a16:creationId xmlns:a16="http://schemas.microsoft.com/office/drawing/2014/main" id="{52EA20A1-7580-33C7-CFB4-A66228C1391B}"/>
              </a:ext>
            </a:extLst>
          </p:cNvPr>
          <p:cNvSpPr/>
          <p:nvPr/>
        </p:nvSpPr>
        <p:spPr>
          <a:xfrm rot="2091607">
            <a:off x="6727551" y="3291746"/>
            <a:ext cx="930339" cy="33145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0F6DAEE3-8112-2F40-3230-82E22D6BB2F3}"/>
              </a:ext>
            </a:extLst>
          </p:cNvPr>
          <p:cNvSpPr/>
          <p:nvPr/>
        </p:nvSpPr>
        <p:spPr>
          <a:xfrm rot="5400000">
            <a:off x="7554058" y="3048608"/>
            <a:ext cx="548942" cy="31991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31F3EB-1FA8-484A-A724-B064EF1AFBD8}"/>
              </a:ext>
            </a:extLst>
          </p:cNvPr>
          <p:cNvSpPr txBox="1"/>
          <p:nvPr/>
        </p:nvSpPr>
        <p:spPr>
          <a:xfrm>
            <a:off x="1247766" y="4608792"/>
            <a:ext cx="79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0D2AF4-E396-7FB0-DF72-039D0FF38697}"/>
              </a:ext>
            </a:extLst>
          </p:cNvPr>
          <p:cNvSpPr txBox="1"/>
          <p:nvPr/>
        </p:nvSpPr>
        <p:spPr>
          <a:xfrm>
            <a:off x="4179080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Soon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8C8BF8-BE99-4F04-A3C1-9AC003BF0B55}"/>
              </a:ext>
            </a:extLst>
          </p:cNvPr>
          <p:cNvSpPr txBox="1"/>
          <p:nvPr/>
        </p:nvSpPr>
        <p:spPr>
          <a:xfrm>
            <a:off x="6958673" y="4608792"/>
            <a:ext cx="937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762115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264DA9-0F13-79E9-CD7B-281F95A4BB5D}"/>
              </a:ext>
            </a:extLst>
          </p:cNvPr>
          <p:cNvSpPr txBox="1"/>
          <p:nvPr/>
        </p:nvSpPr>
        <p:spPr>
          <a:xfrm>
            <a:off x="297613" y="1524385"/>
            <a:ext cx="2493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Boundary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0BF91-C967-BAFF-6A55-25E6D65D8598}"/>
              </a:ext>
            </a:extLst>
          </p:cNvPr>
          <p:cNvSpPr txBox="1"/>
          <p:nvPr/>
        </p:nvSpPr>
        <p:spPr>
          <a:xfrm>
            <a:off x="297613" y="1062720"/>
            <a:ext cx="7259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More spatial clustering = More connectivity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B2FA1E-4280-4637-7BAE-08905EACD4B2}"/>
              </a:ext>
            </a:extLst>
          </p:cNvPr>
          <p:cNvSpPr/>
          <p:nvPr/>
        </p:nvSpPr>
        <p:spPr>
          <a:xfrm>
            <a:off x="457200" y="2078966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B9E256A-75D6-8E07-CD0E-F4854BA6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8" y="235114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AAC1A977-EB8A-0210-42C4-1DC26C6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21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CE7F9773-EA3F-BECB-D1A6-9A16C6C9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83" y="233928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18FB783-A836-A27E-7196-C7CC8681E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95" y="233928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6978148-70BF-A653-FBAB-B5B38404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7" y="29693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E9CBF7F2-1311-4A25-6487-7529D034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79" y="296937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D6A7D-DCDF-3B12-3AE0-C806F551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90" y="298463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71D2C7-4D21-1A9D-FCA4-D41465B0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47" y="29975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C2BDCB0-3CCB-BC52-C17E-0A7B1615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79" y="409946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655477D6-6536-86C8-B222-B1D8D1EC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2" y="40719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923C237-97EA-E83C-51BA-CA9C6C8DE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3" y="407196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58BCB064-C272-357F-A75D-C9A6B2DF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64" y="412457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B9AA1F-01F8-88C0-F323-F61273F83B44}"/>
              </a:ext>
            </a:extLst>
          </p:cNvPr>
          <p:cNvSpPr/>
          <p:nvPr/>
        </p:nvSpPr>
        <p:spPr>
          <a:xfrm>
            <a:off x="640743" y="2226351"/>
            <a:ext cx="2793360" cy="6355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0BDEC3-3983-9DC9-6DC6-E3A4A56C660B}"/>
              </a:ext>
            </a:extLst>
          </p:cNvPr>
          <p:cNvSpPr/>
          <p:nvPr/>
        </p:nvSpPr>
        <p:spPr>
          <a:xfrm>
            <a:off x="571903" y="3980969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0B9F67-765A-9633-9D69-76EF0B4E5A8E}"/>
              </a:ext>
            </a:extLst>
          </p:cNvPr>
          <p:cNvSpPr/>
          <p:nvPr/>
        </p:nvSpPr>
        <p:spPr>
          <a:xfrm>
            <a:off x="2274958" y="3951528"/>
            <a:ext cx="1396680" cy="7118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A830D8-6EA1-C03F-A868-1EB84D5282E1}"/>
              </a:ext>
            </a:extLst>
          </p:cNvPr>
          <p:cNvSpPr/>
          <p:nvPr/>
        </p:nvSpPr>
        <p:spPr>
          <a:xfrm>
            <a:off x="4969783" y="2071382"/>
            <a:ext cx="3493698" cy="27723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9A604C8-2641-F568-0879-0C05C4CF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1" y="234355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7D308706-25E6-0EC4-9E9C-DE3A0DB2A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04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0D4BA2EF-99C9-8597-793A-45DF92EE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66" y="2331702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D5D2125-ED10-08DE-5E3A-15ABC65F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78" y="233170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1C76438D-E1AE-60C8-FB8F-0B56C1A4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10" y="296179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2F2A6BBA-2CB5-FE0B-B504-6C91B0E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62" y="296178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B2526E0-933F-5F54-DF38-62D8E46F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573" y="297704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9DA99453-1AFB-625A-43D3-A13424CA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0" y="298992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F31835BA-ED6B-9457-26E0-781BC669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62" y="409187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8D331229-BA9D-7999-6776-6205AA30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55" y="4064380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B3E3B5E-0E7C-717D-65E9-83FC6C87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6" y="4064381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4E9C956B-612E-705E-CC92-D3A1FF9A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7" y="411698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60A33CE-8176-C4BF-2A6D-4A1B826E2519}"/>
              </a:ext>
            </a:extLst>
          </p:cNvPr>
          <p:cNvSpPr/>
          <p:nvPr/>
        </p:nvSpPr>
        <p:spPr>
          <a:xfrm>
            <a:off x="5153326" y="2218767"/>
            <a:ext cx="2793360" cy="13611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7484E9F9-16B1-8F02-C216-D260222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48" y="3212511"/>
            <a:ext cx="822182" cy="8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46">
            <a:extLst>
              <a:ext uri="{FF2B5EF4-FFF2-40B4-BE49-F238E27FC236}">
                <a16:creationId xmlns:a16="http://schemas.microsoft.com/office/drawing/2014/main" id="{1A4C33D1-3DF5-521E-FFC8-95BCF8DB3886}"/>
              </a:ext>
            </a:extLst>
          </p:cNvPr>
          <p:cNvSpPr/>
          <p:nvPr/>
        </p:nvSpPr>
        <p:spPr>
          <a:xfrm>
            <a:off x="3353290" y="2633063"/>
            <a:ext cx="1156215" cy="131846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93E3F-8482-83FC-BEA9-3E43E3D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47651-410C-83BE-A922-DAB7F8AB17BE}"/>
              </a:ext>
            </a:extLst>
          </p:cNvPr>
          <p:cNvSpPr txBox="1">
            <a:spLocks/>
          </p:cNvSpPr>
          <p:nvPr/>
        </p:nvSpPr>
        <p:spPr>
          <a:xfrm>
            <a:off x="325289" y="99763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>
                <a:solidFill>
                  <a:schemeClr val="bg1"/>
                </a:solidFill>
              </a:rPr>
              <a:t>Rules of thumb for connectivity</a:t>
            </a:r>
            <a:endParaRPr lang="en-A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37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E7B4-C828-AAAF-B843-3BA1111CC700}"/>
              </a:ext>
            </a:extLst>
          </p:cNvPr>
          <p:cNvSpPr txBox="1"/>
          <p:nvPr/>
        </p:nvSpPr>
        <p:spPr>
          <a:xfrm>
            <a:off x="405621" y="1092442"/>
            <a:ext cx="703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Human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Naturalness based landscape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Focal species landscape resistance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8C613-41DB-0046-6301-A090906E59EF}"/>
              </a:ext>
            </a:extLst>
          </p:cNvPr>
          <p:cNvSpPr txBox="1"/>
          <p:nvPr/>
        </p:nvSpPr>
        <p:spPr>
          <a:xfrm>
            <a:off x="410205" y="712885"/>
            <a:ext cx="7953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Protect clusters of low resistance = More connectivity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D903E-8404-4C5E-3F0B-B72AE0CC3452}"/>
              </a:ext>
            </a:extLst>
          </p:cNvPr>
          <p:cNvSpPr txBox="1"/>
          <p:nvPr/>
        </p:nvSpPr>
        <p:spPr>
          <a:xfrm>
            <a:off x="5197991" y="11745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Habitat 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Environmental similarity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591ED8-9B62-4F52-AE59-F32685E35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3846" r="2170" b="91490"/>
          <a:stretch/>
        </p:blipFill>
        <p:spPr bwMode="auto">
          <a:xfrm rot="10800000">
            <a:off x="3930658" y="4557742"/>
            <a:ext cx="1808004" cy="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13318F-F12C-8162-82C2-8C2E17D1D515}"/>
              </a:ext>
            </a:extLst>
          </p:cNvPr>
          <p:cNvSpPr txBox="1"/>
          <p:nvPr/>
        </p:nvSpPr>
        <p:spPr>
          <a:xfrm>
            <a:off x="5805026" y="4587778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Low resistance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9EEC5-3268-9F39-C98E-BCFD4145ACBB}"/>
              </a:ext>
            </a:extLst>
          </p:cNvPr>
          <p:cNvSpPr txBox="1"/>
          <p:nvPr/>
        </p:nvSpPr>
        <p:spPr>
          <a:xfrm>
            <a:off x="2182913" y="4612626"/>
            <a:ext cx="204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High resistance</a:t>
            </a:r>
          </a:p>
        </p:txBody>
      </p:sp>
      <p:grpSp>
        <p:nvGrpSpPr>
          <p:cNvPr id="7234" name="Group 7233">
            <a:extLst>
              <a:ext uri="{FF2B5EF4-FFF2-40B4-BE49-F238E27FC236}">
                <a16:creationId xmlns:a16="http://schemas.microsoft.com/office/drawing/2014/main" id="{DC5F1BB1-BAC1-C7AC-4932-9ED250E6115F}"/>
              </a:ext>
            </a:extLst>
          </p:cNvPr>
          <p:cNvGrpSpPr/>
          <p:nvPr/>
        </p:nvGrpSpPr>
        <p:grpSpPr>
          <a:xfrm>
            <a:off x="3384288" y="2146389"/>
            <a:ext cx="2548039" cy="2417585"/>
            <a:chOff x="3422496" y="2042874"/>
            <a:chExt cx="2548039" cy="2417585"/>
          </a:xfrm>
        </p:grpSpPr>
        <p:grpSp>
          <p:nvGrpSpPr>
            <p:cNvPr id="7226" name="Group 7225">
              <a:extLst>
                <a:ext uri="{FF2B5EF4-FFF2-40B4-BE49-F238E27FC236}">
                  <a16:creationId xmlns:a16="http://schemas.microsoft.com/office/drawing/2014/main" id="{0F2972BC-7C1F-5188-3BA5-EF94A70C9676}"/>
                </a:ext>
              </a:extLst>
            </p:cNvPr>
            <p:cNvGrpSpPr/>
            <p:nvPr/>
          </p:nvGrpSpPr>
          <p:grpSpPr>
            <a:xfrm>
              <a:off x="3637767" y="2096222"/>
              <a:ext cx="2278260" cy="2126596"/>
              <a:chOff x="4224960" y="2639684"/>
              <a:chExt cx="2278260" cy="212659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3BD792D-C804-D433-51E8-C3F4250E2337}"/>
                  </a:ext>
                </a:extLst>
              </p:cNvPr>
              <p:cNvGrpSpPr/>
              <p:nvPr/>
            </p:nvGrpSpPr>
            <p:grpSpPr>
              <a:xfrm>
                <a:off x="4304253" y="2708880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564B080-4231-1DD8-5EB7-C1880C542A06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8" name="Rectangle 7167">
                  <a:extLst>
                    <a:ext uri="{FF2B5EF4-FFF2-40B4-BE49-F238E27FC236}">
                      <a16:creationId xmlns:a16="http://schemas.microsoft.com/office/drawing/2014/main" id="{CCA0D1D3-5DCC-F0EC-9E8D-0B05EC8D1406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9" name="Rectangle 7168">
                  <a:extLst>
                    <a:ext uri="{FF2B5EF4-FFF2-40B4-BE49-F238E27FC236}">
                      <a16:creationId xmlns:a16="http://schemas.microsoft.com/office/drawing/2014/main" id="{E26097DB-AF72-4F0C-1443-458C679A6981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1" name="Rectangle 7170">
                  <a:extLst>
                    <a:ext uri="{FF2B5EF4-FFF2-40B4-BE49-F238E27FC236}">
                      <a16:creationId xmlns:a16="http://schemas.microsoft.com/office/drawing/2014/main" id="{B4516E7A-2A72-A1D7-3913-29FFCEA6B2FD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2" name="Rectangle 7171">
                  <a:extLst>
                    <a:ext uri="{FF2B5EF4-FFF2-40B4-BE49-F238E27FC236}">
                      <a16:creationId xmlns:a16="http://schemas.microsoft.com/office/drawing/2014/main" id="{C2B01774-BE40-3A17-D6B5-A454A45DF92A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3" name="Rectangle 7172">
                  <a:extLst>
                    <a:ext uri="{FF2B5EF4-FFF2-40B4-BE49-F238E27FC236}">
                      <a16:creationId xmlns:a16="http://schemas.microsoft.com/office/drawing/2014/main" id="{7A6D3F1C-5233-EBAE-43B0-6BF57D15E04F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4" name="Rectangle 7173">
                  <a:extLst>
                    <a:ext uri="{FF2B5EF4-FFF2-40B4-BE49-F238E27FC236}">
                      <a16:creationId xmlns:a16="http://schemas.microsoft.com/office/drawing/2014/main" id="{7396FF01-6D1E-3ABB-798E-CF6C88A9DEA2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5" name="Rectangle 7174">
                  <a:extLst>
                    <a:ext uri="{FF2B5EF4-FFF2-40B4-BE49-F238E27FC236}">
                      <a16:creationId xmlns:a16="http://schemas.microsoft.com/office/drawing/2014/main" id="{D01059B7-5827-5AAA-3C30-EF6F6F3EA932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6" name="Rectangle 7175">
                  <a:extLst>
                    <a:ext uri="{FF2B5EF4-FFF2-40B4-BE49-F238E27FC236}">
                      <a16:creationId xmlns:a16="http://schemas.microsoft.com/office/drawing/2014/main" id="{68820C52-54A3-1F7B-335B-1C1B94385425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7" name="Rectangle 7176">
                  <a:extLst>
                    <a:ext uri="{FF2B5EF4-FFF2-40B4-BE49-F238E27FC236}">
                      <a16:creationId xmlns:a16="http://schemas.microsoft.com/office/drawing/2014/main" id="{1ABD1ECD-F0BF-7E74-8296-D8F038BD2531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8" name="Rectangle 7177">
                  <a:extLst>
                    <a:ext uri="{FF2B5EF4-FFF2-40B4-BE49-F238E27FC236}">
                      <a16:creationId xmlns:a16="http://schemas.microsoft.com/office/drawing/2014/main" id="{DC0A2858-3C3C-DCD9-BF99-8F9486EA6F96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9" name="Rectangle 7178">
                  <a:extLst>
                    <a:ext uri="{FF2B5EF4-FFF2-40B4-BE49-F238E27FC236}">
                      <a16:creationId xmlns:a16="http://schemas.microsoft.com/office/drawing/2014/main" id="{CE6D49D3-C585-530B-D019-1291144C70CA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0" name="Rectangle 7179">
                  <a:extLst>
                    <a:ext uri="{FF2B5EF4-FFF2-40B4-BE49-F238E27FC236}">
                      <a16:creationId xmlns:a16="http://schemas.microsoft.com/office/drawing/2014/main" id="{0C5BF648-87AD-E140-0490-F0FCE1E426CA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1" name="Rectangle 7180">
                  <a:extLst>
                    <a:ext uri="{FF2B5EF4-FFF2-40B4-BE49-F238E27FC236}">
                      <a16:creationId xmlns:a16="http://schemas.microsoft.com/office/drawing/2014/main" id="{EC70A658-DEB9-7692-91FD-56EBDC159D5B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2" name="Rectangle 7181">
                  <a:extLst>
                    <a:ext uri="{FF2B5EF4-FFF2-40B4-BE49-F238E27FC236}">
                      <a16:creationId xmlns:a16="http://schemas.microsoft.com/office/drawing/2014/main" id="{5E2730D1-F429-19F9-AD14-D83719512A46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3" name="Rectangle 7182">
                  <a:extLst>
                    <a:ext uri="{FF2B5EF4-FFF2-40B4-BE49-F238E27FC236}">
                      <a16:creationId xmlns:a16="http://schemas.microsoft.com/office/drawing/2014/main" id="{E7B3C457-D574-A498-CE5A-B8D728D16FC2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18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B816CA61-6F94-3FB5-648E-BFBE34D86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352582C-B3C5-2B6C-1F72-7D9A398F34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36396C8-2DAA-717F-6E12-767B38A6A9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7A9ED54-F616-935B-A742-F6E0F76210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AA8ED8FB-82D4-FF0F-2394-F656F83EA3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8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288815E-F9C6-48DF-D423-F5B67D0FF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2F518F05-BF64-8356-8E19-304467F55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BAE23C6-A978-564F-84DF-3EF5FDF171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50A626F5-9002-F5A1-43B4-9648705BF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9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3BE65902-2D58-DD9B-E166-84775225C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1AB37DE2-BABC-5FBC-A169-8E1D0DB65F2A}"/>
                  </a:ext>
                </a:extLst>
              </p:cNvPr>
              <p:cNvSpPr/>
              <p:nvPr/>
            </p:nvSpPr>
            <p:spPr>
              <a:xfrm>
                <a:off x="5912657" y="2647218"/>
                <a:ext cx="590563" cy="106887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1D510716-75AA-8A25-EB14-0596B7C50FF8}"/>
                  </a:ext>
                </a:extLst>
              </p:cNvPr>
              <p:cNvSpPr/>
              <p:nvPr/>
            </p:nvSpPr>
            <p:spPr>
              <a:xfrm>
                <a:off x="4224960" y="2639684"/>
                <a:ext cx="59056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229" name="Multiply 46">
              <a:extLst>
                <a:ext uri="{FF2B5EF4-FFF2-40B4-BE49-F238E27FC236}">
                  <a16:creationId xmlns:a16="http://schemas.microsoft.com/office/drawing/2014/main" id="{A2D37EF7-6744-AEC0-B572-230600A5C11A}"/>
                </a:ext>
              </a:extLst>
            </p:cNvPr>
            <p:cNvSpPr/>
            <p:nvPr/>
          </p:nvSpPr>
          <p:spPr>
            <a:xfrm>
              <a:off x="3422496" y="314199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1" name="Rectangle 7230">
              <a:extLst>
                <a:ext uri="{FF2B5EF4-FFF2-40B4-BE49-F238E27FC236}">
                  <a16:creationId xmlns:a16="http://schemas.microsoft.com/office/drawing/2014/main" id="{9AE395E5-F54E-6B19-1EAE-4EC4208D60C7}"/>
                </a:ext>
              </a:extLst>
            </p:cNvPr>
            <p:cNvSpPr/>
            <p:nvPr/>
          </p:nvSpPr>
          <p:spPr>
            <a:xfrm>
              <a:off x="3554297" y="2042874"/>
              <a:ext cx="2416238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233" name="Group 7232">
            <a:extLst>
              <a:ext uri="{FF2B5EF4-FFF2-40B4-BE49-F238E27FC236}">
                <a16:creationId xmlns:a16="http://schemas.microsoft.com/office/drawing/2014/main" id="{338F07D5-DE53-E77F-576E-4AD80C234DA3}"/>
              </a:ext>
            </a:extLst>
          </p:cNvPr>
          <p:cNvGrpSpPr/>
          <p:nvPr/>
        </p:nvGrpSpPr>
        <p:grpSpPr>
          <a:xfrm>
            <a:off x="6549742" y="2125622"/>
            <a:ext cx="2309673" cy="2260540"/>
            <a:chOff x="6549742" y="2022107"/>
            <a:chExt cx="2309673" cy="2260540"/>
          </a:xfrm>
        </p:grpSpPr>
        <p:grpSp>
          <p:nvGrpSpPr>
            <p:cNvPr id="7225" name="Group 7224">
              <a:extLst>
                <a:ext uri="{FF2B5EF4-FFF2-40B4-BE49-F238E27FC236}">
                  <a16:creationId xmlns:a16="http://schemas.microsoft.com/office/drawing/2014/main" id="{B4AF2D08-D7C9-A72C-0D3A-A8E67371CF70}"/>
                </a:ext>
              </a:extLst>
            </p:cNvPr>
            <p:cNvGrpSpPr/>
            <p:nvPr/>
          </p:nvGrpSpPr>
          <p:grpSpPr>
            <a:xfrm>
              <a:off x="6595220" y="2096222"/>
              <a:ext cx="2198736" cy="2143209"/>
              <a:chOff x="6595220" y="2639684"/>
              <a:chExt cx="2198736" cy="2143209"/>
            </a:xfrm>
          </p:grpSpPr>
          <p:grpSp>
            <p:nvGrpSpPr>
              <p:cNvPr id="7194" name="Group 7193">
                <a:extLst>
                  <a:ext uri="{FF2B5EF4-FFF2-40B4-BE49-F238E27FC236}">
                    <a16:creationId xmlns:a16="http://schemas.microsoft.com/office/drawing/2014/main" id="{15E0A9D9-A11D-149B-815B-844B2B5017AD}"/>
                  </a:ext>
                </a:extLst>
              </p:cNvPr>
              <p:cNvGrpSpPr/>
              <p:nvPr/>
            </p:nvGrpSpPr>
            <p:grpSpPr>
              <a:xfrm>
                <a:off x="6660356" y="2725493"/>
                <a:ext cx="2133600" cy="2057400"/>
                <a:chOff x="745510" y="2731649"/>
                <a:chExt cx="2133600" cy="2057400"/>
              </a:xfrm>
            </p:grpSpPr>
            <p:sp>
              <p:nvSpPr>
                <p:cNvPr id="7195" name="Rectangle 7194">
                  <a:extLst>
                    <a:ext uri="{FF2B5EF4-FFF2-40B4-BE49-F238E27FC236}">
                      <a16:creationId xmlns:a16="http://schemas.microsoft.com/office/drawing/2014/main" id="{DAA387F9-2ACB-38CE-4EE5-9154A01AC607}"/>
                    </a:ext>
                  </a:extLst>
                </p:cNvPr>
                <p:cNvSpPr/>
                <p:nvPr/>
              </p:nvSpPr>
              <p:spPr>
                <a:xfrm>
                  <a:off x="745510" y="2731649"/>
                  <a:ext cx="457200" cy="457200"/>
                </a:xfrm>
                <a:prstGeom prst="rect">
                  <a:avLst/>
                </a:prstGeom>
                <a:solidFill>
                  <a:srgbClr val="BCDF2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6" name="Rectangle 7195">
                  <a:extLst>
                    <a:ext uri="{FF2B5EF4-FFF2-40B4-BE49-F238E27FC236}">
                      <a16:creationId xmlns:a16="http://schemas.microsoft.com/office/drawing/2014/main" id="{6232A277-CF8D-3323-2068-286AC7222C5A}"/>
                    </a:ext>
                  </a:extLst>
                </p:cNvPr>
                <p:cNvSpPr/>
                <p:nvPr/>
              </p:nvSpPr>
              <p:spPr>
                <a:xfrm>
                  <a:off x="1304310" y="2731649"/>
                  <a:ext cx="457200" cy="457200"/>
                </a:xfrm>
                <a:prstGeom prst="rect">
                  <a:avLst/>
                </a:prstGeom>
                <a:solidFill>
                  <a:srgbClr val="86D54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7" name="Rectangle 7196">
                  <a:extLst>
                    <a:ext uri="{FF2B5EF4-FFF2-40B4-BE49-F238E27FC236}">
                      <a16:creationId xmlns:a16="http://schemas.microsoft.com/office/drawing/2014/main" id="{E53B5D68-BDC8-41CC-90EF-CB4E113AC633}"/>
                    </a:ext>
                  </a:extLst>
                </p:cNvPr>
                <p:cNvSpPr/>
                <p:nvPr/>
              </p:nvSpPr>
              <p:spPr>
                <a:xfrm>
                  <a:off x="1863110" y="2731649"/>
                  <a:ext cx="457200" cy="457200"/>
                </a:xfrm>
                <a:prstGeom prst="rect">
                  <a:avLst/>
                </a:prstGeom>
                <a:solidFill>
                  <a:srgbClr val="22A2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8" name="Rectangle 7197">
                  <a:extLst>
                    <a:ext uri="{FF2B5EF4-FFF2-40B4-BE49-F238E27FC236}">
                      <a16:creationId xmlns:a16="http://schemas.microsoft.com/office/drawing/2014/main" id="{16220EB3-4011-76F2-CBA0-058C11F5E2FF}"/>
                    </a:ext>
                  </a:extLst>
                </p:cNvPr>
                <p:cNvSpPr/>
                <p:nvPr/>
              </p:nvSpPr>
              <p:spPr>
                <a:xfrm>
                  <a:off x="2421910" y="27316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9" name="Rectangle 7198">
                  <a:extLst>
                    <a:ext uri="{FF2B5EF4-FFF2-40B4-BE49-F238E27FC236}">
                      <a16:creationId xmlns:a16="http://schemas.microsoft.com/office/drawing/2014/main" id="{774250DA-B966-8865-9824-7EBD59AB6B34}"/>
                    </a:ext>
                  </a:extLst>
                </p:cNvPr>
                <p:cNvSpPr/>
                <p:nvPr/>
              </p:nvSpPr>
              <p:spPr>
                <a:xfrm>
                  <a:off x="745510" y="3265049"/>
                  <a:ext cx="457200" cy="457200"/>
                </a:xfrm>
                <a:prstGeom prst="rect">
                  <a:avLst/>
                </a:prstGeom>
                <a:solidFill>
                  <a:srgbClr val="7AD2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0" name="Rectangle 7199">
                  <a:extLst>
                    <a:ext uri="{FF2B5EF4-FFF2-40B4-BE49-F238E27FC236}">
                      <a16:creationId xmlns:a16="http://schemas.microsoft.com/office/drawing/2014/main" id="{76E32A67-DA3C-5B8C-7A92-3E183F24A2BA}"/>
                    </a:ext>
                  </a:extLst>
                </p:cNvPr>
                <p:cNvSpPr/>
                <p:nvPr/>
              </p:nvSpPr>
              <p:spPr>
                <a:xfrm>
                  <a:off x="1304310" y="3265049"/>
                  <a:ext cx="457200" cy="457200"/>
                </a:xfrm>
                <a:prstGeom prst="rect">
                  <a:avLst/>
                </a:prstGeom>
                <a:solidFill>
                  <a:srgbClr val="C4E0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1" name="Rectangle 7200">
                  <a:extLst>
                    <a:ext uri="{FF2B5EF4-FFF2-40B4-BE49-F238E27FC236}">
                      <a16:creationId xmlns:a16="http://schemas.microsoft.com/office/drawing/2014/main" id="{E8C7C091-66DB-8D58-85C3-6E9AEA3549AE}"/>
                    </a:ext>
                  </a:extLst>
                </p:cNvPr>
                <p:cNvSpPr/>
                <p:nvPr/>
              </p:nvSpPr>
              <p:spPr>
                <a:xfrm>
                  <a:off x="1863110" y="3265049"/>
                  <a:ext cx="457200" cy="457200"/>
                </a:xfrm>
                <a:prstGeom prst="rect">
                  <a:avLst/>
                </a:prstGeom>
                <a:solidFill>
                  <a:srgbClr val="27AD8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2" name="Rectangle 7201">
                  <a:extLst>
                    <a:ext uri="{FF2B5EF4-FFF2-40B4-BE49-F238E27FC236}">
                      <a16:creationId xmlns:a16="http://schemas.microsoft.com/office/drawing/2014/main" id="{9E422532-B52B-8859-EF5A-D4B1C8E5AF80}"/>
                    </a:ext>
                  </a:extLst>
                </p:cNvPr>
                <p:cNvSpPr/>
                <p:nvPr/>
              </p:nvSpPr>
              <p:spPr>
                <a:xfrm>
                  <a:off x="2421910" y="3265049"/>
                  <a:ext cx="457200" cy="457200"/>
                </a:xfrm>
                <a:prstGeom prst="rect">
                  <a:avLst/>
                </a:prstGeom>
                <a:solidFill>
                  <a:srgbClr val="ACDE3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3" name="Rectangle 7202">
                  <a:extLst>
                    <a:ext uri="{FF2B5EF4-FFF2-40B4-BE49-F238E27FC236}">
                      <a16:creationId xmlns:a16="http://schemas.microsoft.com/office/drawing/2014/main" id="{54B38C8F-BE5F-05C6-3D1A-4DB3EBF301DD}"/>
                    </a:ext>
                  </a:extLst>
                </p:cNvPr>
                <p:cNvSpPr/>
                <p:nvPr/>
              </p:nvSpPr>
              <p:spPr>
                <a:xfrm>
                  <a:off x="745510" y="3798449"/>
                  <a:ext cx="457200" cy="457200"/>
                </a:xfrm>
                <a:prstGeom prst="rect">
                  <a:avLst/>
                </a:prstGeom>
                <a:solidFill>
                  <a:srgbClr val="355D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4" name="Rectangle 7203">
                  <a:extLst>
                    <a:ext uri="{FF2B5EF4-FFF2-40B4-BE49-F238E27FC236}">
                      <a16:creationId xmlns:a16="http://schemas.microsoft.com/office/drawing/2014/main" id="{0D2178E4-7B01-6389-64F5-5DE0F2C71C64}"/>
                    </a:ext>
                  </a:extLst>
                </p:cNvPr>
                <p:cNvSpPr/>
                <p:nvPr/>
              </p:nvSpPr>
              <p:spPr>
                <a:xfrm>
                  <a:off x="1304310" y="3798449"/>
                  <a:ext cx="457200" cy="457200"/>
                </a:xfrm>
                <a:prstGeom prst="rect">
                  <a:avLst/>
                </a:prstGeom>
                <a:solidFill>
                  <a:srgbClr val="335F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5" name="Rectangle 7204">
                  <a:extLst>
                    <a:ext uri="{FF2B5EF4-FFF2-40B4-BE49-F238E27FC236}">
                      <a16:creationId xmlns:a16="http://schemas.microsoft.com/office/drawing/2014/main" id="{F845B06C-9CA1-D816-1454-2C930C42E65D}"/>
                    </a:ext>
                  </a:extLst>
                </p:cNvPr>
                <p:cNvSpPr/>
                <p:nvPr/>
              </p:nvSpPr>
              <p:spPr>
                <a:xfrm>
                  <a:off x="1863110" y="3798449"/>
                  <a:ext cx="457200" cy="457200"/>
                </a:xfrm>
                <a:prstGeom prst="rect">
                  <a:avLst/>
                </a:prstGeom>
                <a:solidFill>
                  <a:srgbClr val="433C8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6" name="Rectangle 7205">
                  <a:extLst>
                    <a:ext uri="{FF2B5EF4-FFF2-40B4-BE49-F238E27FC236}">
                      <a16:creationId xmlns:a16="http://schemas.microsoft.com/office/drawing/2014/main" id="{FD963802-27C2-077B-C9BF-F2AB7E90EBEE}"/>
                    </a:ext>
                  </a:extLst>
                </p:cNvPr>
                <p:cNvSpPr/>
                <p:nvPr/>
              </p:nvSpPr>
              <p:spPr>
                <a:xfrm>
                  <a:off x="2421910" y="3798449"/>
                  <a:ext cx="457200" cy="457200"/>
                </a:xfrm>
                <a:prstGeom prst="rect">
                  <a:avLst/>
                </a:prstGeom>
                <a:solidFill>
                  <a:srgbClr val="41408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7" name="Rectangle 7206">
                  <a:extLst>
                    <a:ext uri="{FF2B5EF4-FFF2-40B4-BE49-F238E27FC236}">
                      <a16:creationId xmlns:a16="http://schemas.microsoft.com/office/drawing/2014/main" id="{9078ADE8-E807-9AE5-8AEF-5CBD326EF5B5}"/>
                    </a:ext>
                  </a:extLst>
                </p:cNvPr>
                <p:cNvSpPr/>
                <p:nvPr/>
              </p:nvSpPr>
              <p:spPr>
                <a:xfrm>
                  <a:off x="745510" y="4331849"/>
                  <a:ext cx="457200" cy="457200"/>
                </a:xfrm>
                <a:prstGeom prst="rect">
                  <a:avLst/>
                </a:prstGeom>
                <a:solidFill>
                  <a:srgbClr val="3D4D8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8" name="Rectangle 7207">
                  <a:extLst>
                    <a:ext uri="{FF2B5EF4-FFF2-40B4-BE49-F238E27FC236}">
                      <a16:creationId xmlns:a16="http://schemas.microsoft.com/office/drawing/2014/main" id="{5558ADAE-141A-F6AB-4E1C-5D3E2E3EE209}"/>
                    </a:ext>
                  </a:extLst>
                </p:cNvPr>
                <p:cNvSpPr/>
                <p:nvPr/>
              </p:nvSpPr>
              <p:spPr>
                <a:xfrm>
                  <a:off x="1304310" y="4331849"/>
                  <a:ext cx="457200" cy="457200"/>
                </a:xfrm>
                <a:prstGeom prst="rect">
                  <a:avLst/>
                </a:prstGeom>
                <a:solidFill>
                  <a:srgbClr val="2F698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09" name="Rectangle 7208">
                  <a:extLst>
                    <a:ext uri="{FF2B5EF4-FFF2-40B4-BE49-F238E27FC236}">
                      <a16:creationId xmlns:a16="http://schemas.microsoft.com/office/drawing/2014/main" id="{338E0B77-21E2-87CB-A28F-15548CF2426E}"/>
                    </a:ext>
                  </a:extLst>
                </p:cNvPr>
                <p:cNvSpPr/>
                <p:nvPr/>
              </p:nvSpPr>
              <p:spPr>
                <a:xfrm>
                  <a:off x="1863110" y="4331849"/>
                  <a:ext cx="457200" cy="457200"/>
                </a:xfrm>
                <a:prstGeom prst="rect">
                  <a:avLst/>
                </a:prstGeom>
                <a:solidFill>
                  <a:srgbClr val="47126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10" name="Rectangle 7209">
                  <a:extLst>
                    <a:ext uri="{FF2B5EF4-FFF2-40B4-BE49-F238E27FC236}">
                      <a16:creationId xmlns:a16="http://schemas.microsoft.com/office/drawing/2014/main" id="{9A623257-0EC3-15FD-B34B-7BC69BB348E7}"/>
                    </a:ext>
                  </a:extLst>
                </p:cNvPr>
                <p:cNvSpPr/>
                <p:nvPr/>
              </p:nvSpPr>
              <p:spPr>
                <a:xfrm>
                  <a:off x="2421910" y="4331849"/>
                  <a:ext cx="457200" cy="457200"/>
                </a:xfrm>
                <a:prstGeom prst="rect">
                  <a:avLst/>
                </a:prstGeom>
                <a:solidFill>
                  <a:srgbClr val="48247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211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F6AB7080-5643-4424-71FE-5DFFBF68A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144" y="27789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2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402926-4C36-D41D-840E-361B8937A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240" y="3325680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3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E3E4E4D-EBB2-604B-5732-B5A34B0D9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9944" y="27755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4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0514BA4C-6149-2801-1E8F-5A9D649DA0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6179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5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4C16AE1C-D526-E447-168C-FF972EA8C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43774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6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7CADBD97-3B49-BA81-E913-5102B00ADF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3888822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7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9E50E0B2-69B3-2182-380E-6BA1AD4954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8744" y="4361484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8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C308921E-9A87-AEAE-8EFE-3E59088AEB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8440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19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1851E65A-4C9C-B107-61CD-41B572B3C2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5637" y="2822917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20" name="Picture 2" descr="http://phylopic.org/assets/images/submissions/416ec8c6-0ed1-4c9f-b4a4-8c1ef6496e84.thumb.png">
                  <a:extLst>
                    <a:ext uri="{FF2B5EF4-FFF2-40B4-BE49-F238E27FC236}">
                      <a16:creationId xmlns:a16="http://schemas.microsoft.com/office/drawing/2014/main" id="{ED2CB1BF-A5E9-A0E4-1022-A05390ED1C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544" y="3310683"/>
                  <a:ext cx="365932" cy="36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A19044E4-E6EA-6791-777C-14C656EDDBFA}"/>
                  </a:ext>
                </a:extLst>
              </p:cNvPr>
              <p:cNvSpPr/>
              <p:nvPr/>
            </p:nvSpPr>
            <p:spPr>
              <a:xfrm>
                <a:off x="6595220" y="2639684"/>
                <a:ext cx="1145813" cy="1135996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7227" name="Picture 2" descr="http://www.clker.com/cliparts/2/k/n/l/C/Q/transparent-green-checkmark-md.png">
              <a:extLst>
                <a:ext uri="{FF2B5EF4-FFF2-40B4-BE49-F238E27FC236}">
                  <a16:creationId xmlns:a16="http://schemas.microsoft.com/office/drawing/2014/main" id="{4E397B5E-83E4-08EC-3168-A4CD766E4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220" y="3382852"/>
              <a:ext cx="822182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2" name="Rectangle 7231">
              <a:extLst>
                <a:ext uri="{FF2B5EF4-FFF2-40B4-BE49-F238E27FC236}">
                  <a16:creationId xmlns:a16="http://schemas.microsoft.com/office/drawing/2014/main" id="{A179DC8D-7652-753F-FCE0-D487557F0C13}"/>
                </a:ext>
              </a:extLst>
            </p:cNvPr>
            <p:cNvSpPr/>
            <p:nvPr/>
          </p:nvSpPr>
          <p:spPr>
            <a:xfrm>
              <a:off x="6549742" y="2022107"/>
              <a:ext cx="2309673" cy="22605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235" name="Group 7234">
            <a:extLst>
              <a:ext uri="{FF2B5EF4-FFF2-40B4-BE49-F238E27FC236}">
                <a16:creationId xmlns:a16="http://schemas.microsoft.com/office/drawing/2014/main" id="{AEE05DF7-1545-ADA6-1705-DEDD641AA3E2}"/>
              </a:ext>
            </a:extLst>
          </p:cNvPr>
          <p:cNvGrpSpPr/>
          <p:nvPr/>
        </p:nvGrpSpPr>
        <p:grpSpPr>
          <a:xfrm>
            <a:off x="86760" y="2146389"/>
            <a:ext cx="2680113" cy="2474825"/>
            <a:chOff x="86760" y="2042874"/>
            <a:chExt cx="2680113" cy="24748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CB7FD5-0137-F539-28C2-A23806B5DDC9}"/>
                </a:ext>
              </a:extLst>
            </p:cNvPr>
            <p:cNvGrpSpPr/>
            <p:nvPr/>
          </p:nvGrpSpPr>
          <p:grpSpPr>
            <a:xfrm>
              <a:off x="567421" y="2132434"/>
              <a:ext cx="2133600" cy="2057400"/>
              <a:chOff x="745510" y="2731649"/>
              <a:chExt cx="2133600" cy="20574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329D1F5-55AB-B7C5-37C9-40B87A1B3B73}"/>
                  </a:ext>
                </a:extLst>
              </p:cNvPr>
              <p:cNvSpPr/>
              <p:nvPr/>
            </p:nvSpPr>
            <p:spPr>
              <a:xfrm>
                <a:off x="745510" y="2731649"/>
                <a:ext cx="457200" cy="457200"/>
              </a:xfrm>
              <a:prstGeom prst="rect">
                <a:avLst/>
              </a:prstGeom>
              <a:solidFill>
                <a:srgbClr val="BCD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527640-6BD1-7F80-CA0B-0A43F11D4DFA}"/>
                  </a:ext>
                </a:extLst>
              </p:cNvPr>
              <p:cNvSpPr/>
              <p:nvPr/>
            </p:nvSpPr>
            <p:spPr>
              <a:xfrm>
                <a:off x="1304310" y="2731649"/>
                <a:ext cx="457200" cy="457200"/>
              </a:xfrm>
              <a:prstGeom prst="rect">
                <a:avLst/>
              </a:prstGeom>
              <a:solidFill>
                <a:srgbClr val="86D54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11EBEB-8785-DBF7-0A97-C6D8683BC7E8}"/>
                  </a:ext>
                </a:extLst>
              </p:cNvPr>
              <p:cNvSpPr/>
              <p:nvPr/>
            </p:nvSpPr>
            <p:spPr>
              <a:xfrm>
                <a:off x="1863110" y="2731649"/>
                <a:ext cx="457200" cy="457200"/>
              </a:xfrm>
              <a:prstGeom prst="rect">
                <a:avLst/>
              </a:prstGeom>
              <a:solidFill>
                <a:srgbClr val="22A28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BB182C9-F452-2CFD-C5E3-19DF3514F49A}"/>
                  </a:ext>
                </a:extLst>
              </p:cNvPr>
              <p:cNvSpPr/>
              <p:nvPr/>
            </p:nvSpPr>
            <p:spPr>
              <a:xfrm>
                <a:off x="2421910" y="27316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DA30CC-F4CA-7ED5-6491-42E08B03B43A}"/>
                  </a:ext>
                </a:extLst>
              </p:cNvPr>
              <p:cNvSpPr/>
              <p:nvPr/>
            </p:nvSpPr>
            <p:spPr>
              <a:xfrm>
                <a:off x="745510" y="3265049"/>
                <a:ext cx="457200" cy="457200"/>
              </a:xfrm>
              <a:prstGeom prst="rect">
                <a:avLst/>
              </a:prstGeom>
              <a:solidFill>
                <a:srgbClr val="7AD2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F96D62-BCB0-6E5A-F16B-EB0D68F9EBC7}"/>
                  </a:ext>
                </a:extLst>
              </p:cNvPr>
              <p:cNvSpPr/>
              <p:nvPr/>
            </p:nvSpPr>
            <p:spPr>
              <a:xfrm>
                <a:off x="1304310" y="3265049"/>
                <a:ext cx="457200" cy="457200"/>
              </a:xfrm>
              <a:prstGeom prst="rect">
                <a:avLst/>
              </a:prstGeom>
              <a:solidFill>
                <a:srgbClr val="C4E02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D0CC6E-13E3-BD31-E728-8B8F0BD38AE0}"/>
                  </a:ext>
                </a:extLst>
              </p:cNvPr>
              <p:cNvSpPr/>
              <p:nvPr/>
            </p:nvSpPr>
            <p:spPr>
              <a:xfrm>
                <a:off x="1863110" y="3265049"/>
                <a:ext cx="457200" cy="457200"/>
              </a:xfrm>
              <a:prstGeom prst="rect">
                <a:avLst/>
              </a:prstGeom>
              <a:solidFill>
                <a:srgbClr val="27AD8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A3E2882-C545-BF05-B1EE-4D17F367BFAE}"/>
                  </a:ext>
                </a:extLst>
              </p:cNvPr>
              <p:cNvSpPr/>
              <p:nvPr/>
            </p:nvSpPr>
            <p:spPr>
              <a:xfrm>
                <a:off x="2421910" y="3265049"/>
                <a:ext cx="457200" cy="457200"/>
              </a:xfrm>
              <a:prstGeom prst="rect">
                <a:avLst/>
              </a:prstGeom>
              <a:solidFill>
                <a:srgbClr val="ACDE3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6253FF-D83C-6CF5-DCF8-0D6F5517D7C6}"/>
                  </a:ext>
                </a:extLst>
              </p:cNvPr>
              <p:cNvSpPr/>
              <p:nvPr/>
            </p:nvSpPr>
            <p:spPr>
              <a:xfrm>
                <a:off x="745510" y="3798449"/>
                <a:ext cx="457200" cy="457200"/>
              </a:xfrm>
              <a:prstGeom prst="rect">
                <a:avLst/>
              </a:prstGeom>
              <a:solidFill>
                <a:srgbClr val="355D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8F43ED-92CB-865A-5548-C7C7AE492CBB}"/>
                  </a:ext>
                </a:extLst>
              </p:cNvPr>
              <p:cNvSpPr/>
              <p:nvPr/>
            </p:nvSpPr>
            <p:spPr>
              <a:xfrm>
                <a:off x="1304310" y="3798449"/>
                <a:ext cx="457200" cy="457200"/>
              </a:xfrm>
              <a:prstGeom prst="rect">
                <a:avLst/>
              </a:prstGeom>
              <a:solidFill>
                <a:srgbClr val="335F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4A051F-1F89-656B-70EC-15E8F15BF23F}"/>
                  </a:ext>
                </a:extLst>
              </p:cNvPr>
              <p:cNvSpPr/>
              <p:nvPr/>
            </p:nvSpPr>
            <p:spPr>
              <a:xfrm>
                <a:off x="1863110" y="3798449"/>
                <a:ext cx="457200" cy="457200"/>
              </a:xfrm>
              <a:prstGeom prst="rect">
                <a:avLst/>
              </a:prstGeom>
              <a:solidFill>
                <a:srgbClr val="433C8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242AF4-EB7F-1D3B-C086-65A0EB122556}"/>
                  </a:ext>
                </a:extLst>
              </p:cNvPr>
              <p:cNvSpPr/>
              <p:nvPr/>
            </p:nvSpPr>
            <p:spPr>
              <a:xfrm>
                <a:off x="2421910" y="3798449"/>
                <a:ext cx="457200" cy="457200"/>
              </a:xfrm>
              <a:prstGeom prst="rect">
                <a:avLst/>
              </a:prstGeom>
              <a:solidFill>
                <a:srgbClr val="4140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E71E37-4F15-60B6-E687-B5D85A687572}"/>
                  </a:ext>
                </a:extLst>
              </p:cNvPr>
              <p:cNvSpPr/>
              <p:nvPr/>
            </p:nvSpPr>
            <p:spPr>
              <a:xfrm>
                <a:off x="745510" y="4331849"/>
                <a:ext cx="457200" cy="457200"/>
              </a:xfrm>
              <a:prstGeom prst="rect">
                <a:avLst/>
              </a:prstGeom>
              <a:solidFill>
                <a:srgbClr val="3D4D8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0E9FFC-6F64-637E-F26B-302F208AB798}"/>
                  </a:ext>
                </a:extLst>
              </p:cNvPr>
              <p:cNvSpPr/>
              <p:nvPr/>
            </p:nvSpPr>
            <p:spPr>
              <a:xfrm>
                <a:off x="1304310" y="4331849"/>
                <a:ext cx="457200" cy="457200"/>
              </a:xfrm>
              <a:prstGeom prst="rect">
                <a:avLst/>
              </a:prstGeom>
              <a:solidFill>
                <a:srgbClr val="2F698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910402-F3BC-2C42-17D2-66C6CC038DDA}"/>
                  </a:ext>
                </a:extLst>
              </p:cNvPr>
              <p:cNvSpPr/>
              <p:nvPr/>
            </p:nvSpPr>
            <p:spPr>
              <a:xfrm>
                <a:off x="1863110" y="4331849"/>
                <a:ext cx="457200" cy="457200"/>
              </a:xfrm>
              <a:prstGeom prst="rect">
                <a:avLst/>
              </a:prstGeom>
              <a:solidFill>
                <a:srgbClr val="4712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7647EBA-EB09-B40D-5D76-944E7F0350CB}"/>
                  </a:ext>
                </a:extLst>
              </p:cNvPr>
              <p:cNvSpPr/>
              <p:nvPr/>
            </p:nvSpPr>
            <p:spPr>
              <a:xfrm>
                <a:off x="2421910" y="4331849"/>
                <a:ext cx="457200" cy="457200"/>
              </a:xfrm>
              <a:prstGeom prst="rect">
                <a:avLst/>
              </a:prstGeom>
              <a:solidFill>
                <a:srgbClr val="48247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18431C0F-61D2-D5BA-FAB7-1D258ADAF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144" y="27789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D973F90-2980-F3B3-7A20-1289E188C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240" y="3325680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37144249-CDFE-7004-1CE7-A73302881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9944" y="27755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08B2B552-B0C6-6C1C-67E2-D5E80A269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179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BED858E-563D-36E4-2AA9-975B52BF4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43774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D935A806-CC01-EFF8-462D-4B9480DAE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3888822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E0E39F3E-4A8F-004F-E231-569C7B957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744" y="4361484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A649439A-15C3-518E-B460-00202123B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8440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83DDC8BA-110D-A02C-5A43-4A5D22059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5637" y="2822917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http://phylopic.org/assets/images/submissions/416ec8c6-0ed1-4c9f-b4a4-8c1ef6496e84.thumb.png">
                <a:extLst>
                  <a:ext uri="{FF2B5EF4-FFF2-40B4-BE49-F238E27FC236}">
                    <a16:creationId xmlns:a16="http://schemas.microsoft.com/office/drawing/2014/main" id="{B2EC2FFB-7552-E08F-C93A-223DA388B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544" y="3310683"/>
                <a:ext cx="365932" cy="36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24" name="Rectangle 7223">
              <a:extLst>
                <a:ext uri="{FF2B5EF4-FFF2-40B4-BE49-F238E27FC236}">
                  <a16:creationId xmlns:a16="http://schemas.microsoft.com/office/drawing/2014/main" id="{D3EDC7AA-5F85-385C-DFFE-51D7987E7EF9}"/>
                </a:ext>
              </a:extLst>
            </p:cNvPr>
            <p:cNvSpPr/>
            <p:nvPr/>
          </p:nvSpPr>
          <p:spPr>
            <a:xfrm>
              <a:off x="1598869" y="3162760"/>
              <a:ext cx="1083981" cy="10401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230" name="Rectangle 7229">
              <a:extLst>
                <a:ext uri="{FF2B5EF4-FFF2-40B4-BE49-F238E27FC236}">
                  <a16:creationId xmlns:a16="http://schemas.microsoft.com/office/drawing/2014/main" id="{D567CE0B-B67D-C319-2787-E981B805D545}"/>
                </a:ext>
              </a:extLst>
            </p:cNvPr>
            <p:cNvSpPr/>
            <p:nvPr/>
          </p:nvSpPr>
          <p:spPr>
            <a:xfrm>
              <a:off x="457200" y="2042874"/>
              <a:ext cx="2309673" cy="223977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228" name="Multiply 46">
              <a:extLst>
                <a:ext uri="{FF2B5EF4-FFF2-40B4-BE49-F238E27FC236}">
                  <a16:creationId xmlns:a16="http://schemas.microsoft.com/office/drawing/2014/main" id="{02D39148-9D25-0F81-ACA5-1809D479BF9D}"/>
                </a:ext>
              </a:extLst>
            </p:cNvPr>
            <p:cNvSpPr/>
            <p:nvPr/>
          </p:nvSpPr>
          <p:spPr>
            <a:xfrm>
              <a:off x="86760" y="3199234"/>
              <a:ext cx="1156215" cy="131846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D5E055D-3333-636A-6C1F-A94CDC90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E4F29F-D01B-0FA5-865C-FE23E274E1F3}"/>
              </a:ext>
            </a:extLst>
          </p:cNvPr>
          <p:cNvSpPr txBox="1">
            <a:spLocks/>
          </p:cNvSpPr>
          <p:nvPr/>
        </p:nvSpPr>
        <p:spPr>
          <a:xfrm>
            <a:off x="325289" y="35971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solidFill>
                  <a:schemeClr val="bg1"/>
                </a:solidFill>
              </a:rPr>
              <a:t>Rules of thumb for connectivity</a:t>
            </a:r>
          </a:p>
        </p:txBody>
      </p:sp>
    </p:spTree>
    <p:extLst>
      <p:ext uri="{BB962C8B-B14F-4D97-AF65-F5344CB8AC3E}">
        <p14:creationId xmlns:p14="http://schemas.microsoft.com/office/powerpoint/2010/main" val="3310639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114659" y="468900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0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642FE876-B11B-651E-8500-2E4B27AEE9F1}"/>
              </a:ext>
            </a:extLst>
          </p:cNvPr>
          <p:cNvSpPr/>
          <p:nvPr/>
        </p:nvSpPr>
        <p:spPr>
          <a:xfrm>
            <a:off x="91601" y="4761568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724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C8C5-4530-B31D-9085-ABB3E28B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How do the prioritizations compare?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99820CC-F44A-B29C-38C5-FF463EDFD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2" y="1273897"/>
            <a:ext cx="6217490" cy="310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ACDE7-41E7-EB38-0306-E0057A5B2268}"/>
              </a:ext>
            </a:extLst>
          </p:cNvPr>
          <p:cNvSpPr txBox="1"/>
          <p:nvPr/>
        </p:nvSpPr>
        <p:spPr>
          <a:xfrm>
            <a:off x="6650966" y="1412945"/>
            <a:ext cx="1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Approach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39C74-4896-EC81-F483-560AABE1BE0F}"/>
              </a:ext>
            </a:extLst>
          </p:cNvPr>
          <p:cNvGrpSpPr/>
          <p:nvPr/>
        </p:nvGrpSpPr>
        <p:grpSpPr>
          <a:xfrm>
            <a:off x="6662736" y="1899005"/>
            <a:ext cx="2407038" cy="461665"/>
            <a:chOff x="6662736" y="1899005"/>
            <a:chExt cx="240703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B8391-A356-DEA6-0976-104CD1AF47AD}"/>
                </a:ext>
              </a:extLst>
            </p:cNvPr>
            <p:cNvSpPr txBox="1"/>
            <p:nvPr/>
          </p:nvSpPr>
          <p:spPr>
            <a:xfrm>
              <a:off x="6893042" y="1899005"/>
              <a:ext cx="217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Habitat-based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FA18A8-704D-F589-8F0B-A3BDF3D151EA}"/>
                </a:ext>
              </a:extLst>
            </p:cNvPr>
            <p:cNvSpPr/>
            <p:nvPr/>
          </p:nvSpPr>
          <p:spPr>
            <a:xfrm>
              <a:off x="6662736" y="2006423"/>
              <a:ext cx="242076" cy="246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0F8F90-473C-9F4E-B08A-B7A39BC40319}"/>
              </a:ext>
            </a:extLst>
          </p:cNvPr>
          <p:cNvGrpSpPr/>
          <p:nvPr/>
        </p:nvGrpSpPr>
        <p:grpSpPr>
          <a:xfrm>
            <a:off x="6666148" y="2451774"/>
            <a:ext cx="2917797" cy="830997"/>
            <a:chOff x="6666148" y="2412770"/>
            <a:chExt cx="291779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0379E-2F33-481C-9FAC-B3731E4B0E12}"/>
                </a:ext>
              </a:extLst>
            </p:cNvPr>
            <p:cNvSpPr txBox="1"/>
            <p:nvPr/>
          </p:nvSpPr>
          <p:spPr>
            <a:xfrm>
              <a:off x="6893042" y="2412770"/>
              <a:ext cx="2690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Spatial </a:t>
              </a:r>
            </a:p>
            <a:p>
              <a:r>
                <a:rPr lang="en-AU" sz="24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8601B6-46B7-0C21-D9BB-477741C8AA7A}"/>
                </a:ext>
              </a:extLst>
            </p:cNvPr>
            <p:cNvSpPr/>
            <p:nvPr/>
          </p:nvSpPr>
          <p:spPr>
            <a:xfrm>
              <a:off x="6666148" y="2536003"/>
              <a:ext cx="242076" cy="24682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8EF17A-5F7D-0F55-01AD-935F52C6BF4B}"/>
              </a:ext>
            </a:extLst>
          </p:cNvPr>
          <p:cNvGrpSpPr/>
          <p:nvPr/>
        </p:nvGrpSpPr>
        <p:grpSpPr>
          <a:xfrm>
            <a:off x="6650966" y="3373875"/>
            <a:ext cx="2418808" cy="830997"/>
            <a:chOff x="6650966" y="3373875"/>
            <a:chExt cx="2418808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00508-3CC4-D375-AB40-B0211FE64797}"/>
                </a:ext>
              </a:extLst>
            </p:cNvPr>
            <p:cNvSpPr txBox="1"/>
            <p:nvPr/>
          </p:nvSpPr>
          <p:spPr>
            <a:xfrm>
              <a:off x="6893042" y="3373875"/>
              <a:ext cx="2176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Resistance-based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5DD9E0-D606-1AFA-1C10-C1D9D187156E}"/>
                </a:ext>
              </a:extLst>
            </p:cNvPr>
            <p:cNvSpPr/>
            <p:nvPr/>
          </p:nvSpPr>
          <p:spPr>
            <a:xfrm>
              <a:off x="6650966" y="3514392"/>
              <a:ext cx="242076" cy="24682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A4F4716-71C0-8B51-4F9B-43B7ABA7BF74}"/>
              </a:ext>
            </a:extLst>
          </p:cNvPr>
          <p:cNvSpPr/>
          <p:nvPr/>
        </p:nvSpPr>
        <p:spPr>
          <a:xfrm>
            <a:off x="2036830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138927-3EC2-8A14-2A3D-5ADBD474515B}"/>
              </a:ext>
            </a:extLst>
          </p:cNvPr>
          <p:cNvSpPr/>
          <p:nvPr/>
        </p:nvSpPr>
        <p:spPr>
          <a:xfrm>
            <a:off x="3552204" y="2531092"/>
            <a:ext cx="242076" cy="2468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A47B5-92E5-65AD-34DF-E174C86049DC}"/>
              </a:ext>
            </a:extLst>
          </p:cNvPr>
          <p:cNvSpPr/>
          <p:nvPr/>
        </p:nvSpPr>
        <p:spPr>
          <a:xfrm>
            <a:off x="525136" y="2531092"/>
            <a:ext cx="242076" cy="2468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BA371-DDBC-368F-29B7-B4997BB611F8}"/>
              </a:ext>
            </a:extLst>
          </p:cNvPr>
          <p:cNvSpPr/>
          <p:nvPr/>
        </p:nvSpPr>
        <p:spPr>
          <a:xfrm>
            <a:off x="127419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8EF445-185A-657C-18E4-BD1AC089E863}"/>
              </a:ext>
            </a:extLst>
          </p:cNvPr>
          <p:cNvSpPr/>
          <p:nvPr/>
        </p:nvSpPr>
        <p:spPr>
          <a:xfrm>
            <a:off x="5059567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37F8EC-5AAE-EE1B-B770-C5D1B7EDBF01}"/>
              </a:ext>
            </a:extLst>
          </p:cNvPr>
          <p:cNvSpPr/>
          <p:nvPr/>
        </p:nvSpPr>
        <p:spPr>
          <a:xfrm>
            <a:off x="2790723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602CEB-6743-5A7B-ADB1-DDE613E53D87}"/>
              </a:ext>
            </a:extLst>
          </p:cNvPr>
          <p:cNvSpPr/>
          <p:nvPr/>
        </p:nvSpPr>
        <p:spPr>
          <a:xfrm>
            <a:off x="5830211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5118B-4CEF-C5C9-9C2E-96EDE3A10FFD}"/>
              </a:ext>
            </a:extLst>
          </p:cNvPr>
          <p:cNvSpPr/>
          <p:nvPr/>
        </p:nvSpPr>
        <p:spPr>
          <a:xfrm>
            <a:off x="4305885" y="2531092"/>
            <a:ext cx="242076" cy="2468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5113BA4F-8E36-1783-9E8C-B930AD212672}"/>
              </a:ext>
            </a:extLst>
          </p:cNvPr>
          <p:cNvSpPr/>
          <p:nvPr/>
        </p:nvSpPr>
        <p:spPr>
          <a:xfrm>
            <a:off x="5899367" y="4755240"/>
            <a:ext cx="317040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849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D1DA-003D-AB61-3EFC-7A3238DF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449688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No obvious winner</a:t>
            </a: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BE1F62-6DB5-8949-26BE-0BA884972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3" y="773491"/>
            <a:ext cx="7115354" cy="4267606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67F62A2-5996-4AAF-F001-13D8DD1466E9}"/>
              </a:ext>
            </a:extLst>
          </p:cNvPr>
          <p:cNvSpPr/>
          <p:nvPr/>
        </p:nvSpPr>
        <p:spPr>
          <a:xfrm>
            <a:off x="5952531" y="4794300"/>
            <a:ext cx="2177146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200" b="0" i="1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2022</a:t>
            </a:r>
            <a:r>
              <a:rPr lang="en-GB" sz="1200" b="0" i="1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200" spc="-1" dirty="0">
                <a:uFill>
                  <a:solidFill>
                    <a:srgbClr val="FFFFFF"/>
                  </a:solidFill>
                </a:uFill>
                <a:latin typeface="Calibri"/>
              </a:rPr>
              <a:t>J. Appl. </a:t>
            </a:r>
            <a:r>
              <a:rPr lang="en-US" sz="12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200" b="0" i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47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04A-5A99-A502-61FC-E909D8D7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742"/>
            <a:ext cx="8647814" cy="857250"/>
          </a:xfrm>
        </p:spPr>
        <p:txBody>
          <a:bodyPr>
            <a:noAutofit/>
          </a:bodyPr>
          <a:lstStyle/>
          <a:p>
            <a:r>
              <a:rPr lang="en-AU" sz="3000" dirty="0" err="1"/>
              <a:t>prioritizr</a:t>
            </a:r>
            <a:r>
              <a:rPr lang="en-AU" sz="3000" dirty="0"/>
              <a:t>: Systematic conservation prioritization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7B4C-E0BA-0F0D-488E-0B5ADE13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740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it’s an R package (yes, this is good)</a:t>
            </a:r>
          </a:p>
          <a:p>
            <a:endParaRPr lang="en-AU" sz="2800" dirty="0"/>
          </a:p>
          <a:p>
            <a:r>
              <a:rPr lang="en-AU" sz="2800" dirty="0"/>
              <a:t>flexible interface to customize problems</a:t>
            </a:r>
          </a:p>
          <a:p>
            <a:endParaRPr lang="en-AU" sz="2800" dirty="0"/>
          </a:p>
          <a:p>
            <a:r>
              <a:rPr lang="en-AU" sz="2800" dirty="0"/>
              <a:t>compatible with tabular and GIS data formats</a:t>
            </a:r>
          </a:p>
          <a:p>
            <a:endParaRPr lang="en-AU" sz="2800" dirty="0"/>
          </a:p>
          <a:p>
            <a:r>
              <a:rPr lang="en-AU" sz="2800" dirty="0"/>
              <a:t>supports planning for multiple zones/actions</a:t>
            </a:r>
          </a:p>
          <a:p>
            <a:endParaRPr lang="en-AU" sz="2800" dirty="0"/>
          </a:p>
          <a:p>
            <a:r>
              <a:rPr lang="en-AU" sz="2800" dirty="0"/>
              <a:t>powered by exact algorithm solvers</a:t>
            </a:r>
          </a:p>
          <a:p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logo.png">
            <a:extLst>
              <a:ext uri="{FF2B5EF4-FFF2-40B4-BE49-F238E27FC236}">
                <a16:creationId xmlns:a16="http://schemas.microsoft.com/office/drawing/2014/main" id="{F4934FB8-3ACF-E917-2A94-9967D89C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15" y="963992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7331</TotalTime>
  <Words>1344</Words>
  <Application>Microsoft Office PowerPoint</Application>
  <PresentationFormat>On-screen Show (16:9)</PresentationFormat>
  <Paragraphs>406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prioritizr: Systematic conservation prioritization in R</vt:lpstr>
      <vt:lpstr>PowerPoint Presentation</vt:lpstr>
      <vt:lpstr>PowerPoint Presentation</vt:lpstr>
      <vt:lpstr>PowerPoint Presentation</vt:lpstr>
      <vt:lpstr>Solve problems pretty quickly!</vt:lpstr>
      <vt:lpstr>PowerPoint Presentation</vt:lpstr>
      <vt:lpstr>PowerPoint Presentation</vt:lpstr>
      <vt:lpstr>Conventional conservation planning</vt:lpstr>
      <vt:lpstr>Conservation is actions in places</vt:lpstr>
      <vt:lpstr>Which threats to abate?</vt:lpstr>
      <vt:lpstr>Which threats to abate?</vt:lpstr>
      <vt:lpstr>Which threats to abate?</vt:lpstr>
      <vt:lpstr>Which places to abate which threats?</vt:lpstr>
      <vt:lpstr>Provide each species with an adequate amount of threat-free habitat</vt:lpstr>
      <vt:lpstr>European case study</vt:lpstr>
      <vt:lpstr>Threats</vt:lpstr>
      <vt:lpstr>Mapping suitable habitat for species</vt:lpstr>
      <vt:lpstr>Mapping consequences  of managing threats</vt:lpstr>
      <vt:lpstr>Existing protected areas</vt:lpstr>
      <vt:lpstr>Pelobates cultripes</vt:lpstr>
      <vt:lpstr>Prioritization to manage threats</vt:lpstr>
      <vt:lpstr>Prioritization to manage threats</vt:lpstr>
      <vt:lpstr>Habitat restoration</vt:lpstr>
      <vt:lpstr>Make better conservation decisions by using…</vt:lpstr>
      <vt:lpstr>PowerPoint Presentation</vt:lpstr>
      <vt:lpstr>World database on Protected Areas (WDPA)</vt:lpstr>
      <vt:lpstr>But data needs cleaning…</vt:lpstr>
      <vt:lpstr>wdpar: Interface to the World Database on Protected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Connectivity in reserve design</vt:lpstr>
      <vt:lpstr>But getting connectivity data is hard</vt:lpstr>
      <vt:lpstr>Rules of thumb for connectivity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How do the prioritizations compare?</vt:lpstr>
      <vt:lpstr>No obvious winner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1740</cp:revision>
  <dcterms:created xsi:type="dcterms:W3CDTF">2006-08-16T00:00:00Z</dcterms:created>
  <dcterms:modified xsi:type="dcterms:W3CDTF">2023-11-03T01:10:34Z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